
<file path=[Content_Types].xml><?xml version="1.0" encoding="utf-8"?>
<Types xmlns="http://schemas.openxmlformats.org/package/2006/content-types">
  <Default Extension="emf" ContentType="image/x-emf"/>
  <Default Extension="gif" ContentType="image/gif"/>
  <Default Extension="jpeg" ContentType="image/jpeg"/>
  <Default Extension="mp4" ContentType="video/mp4"/>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9"/>
  </p:notesMasterIdLst>
  <p:sldIdLst>
    <p:sldId id="262" r:id="rId2"/>
    <p:sldId id="491" r:id="rId3"/>
    <p:sldId id="637" r:id="rId4"/>
    <p:sldId id="638" r:id="rId5"/>
    <p:sldId id="437" r:id="rId6"/>
    <p:sldId id="384" r:id="rId7"/>
    <p:sldId id="387" r:id="rId8"/>
    <p:sldId id="441" r:id="rId9"/>
    <p:sldId id="256" r:id="rId10"/>
    <p:sldId id="257" r:id="rId11"/>
    <p:sldId id="258" r:id="rId12"/>
    <p:sldId id="259" r:id="rId13"/>
    <p:sldId id="260" r:id="rId14"/>
    <p:sldId id="261" r:id="rId15"/>
    <p:sldId id="619" r:id="rId16"/>
    <p:sldId id="639" r:id="rId17"/>
    <p:sldId id="636" r:id="rId1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10"/>
    <p:restoredTop sz="94607"/>
  </p:normalViewPr>
  <p:slideViewPr>
    <p:cSldViewPr snapToGrid="0">
      <p:cViewPr varScale="1">
        <p:scale>
          <a:sx n="101" d="100"/>
          <a:sy n="101" d="100"/>
        </p:scale>
        <p:origin x="904" y="20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media/image1.jpeg>
</file>

<file path=ppt/media/image10.png>
</file>

<file path=ppt/media/image2.tiff>
</file>

<file path=ppt/media/image20.png>
</file>

<file path=ppt/media/image21.jpeg>
</file>

<file path=ppt/media/image22.jpeg>
</file>

<file path=ppt/media/image3.png>
</file>

<file path=ppt/media/image4.jpeg>
</file>

<file path=ppt/media/image5.gif>
</file>

<file path=ppt/media/image6.png>
</file>

<file path=ppt/media/image7.tiff>
</file>

<file path=ppt/media/image8.png>
</file>

<file path=ppt/media/image9.jpe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D490605-E495-2147-8C50-A56F33701715}" type="datetimeFigureOut">
              <a:rPr lang="en-US" smtClean="0"/>
              <a:t>8/31/23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5C0D2DF-7C1D-FF4D-9323-A98D7018581A}" type="slidenum">
              <a:rPr lang="en-US" smtClean="0"/>
              <a:t>‹#›</a:t>
            </a:fld>
            <a:endParaRPr lang="en-US"/>
          </a:p>
        </p:txBody>
      </p:sp>
    </p:spTree>
    <p:extLst>
      <p:ext uri="{BB962C8B-B14F-4D97-AF65-F5344CB8AC3E}">
        <p14:creationId xmlns:p14="http://schemas.microsoft.com/office/powerpoint/2010/main" val="2359634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br>
              <a:rPr lang="en-GB" sz="1200" kern="1200" dirty="0">
                <a:solidFill>
                  <a:schemeClr val="tx1"/>
                </a:solidFill>
                <a:effectLst/>
                <a:latin typeface="+mn-lt"/>
                <a:ea typeface="+mn-ea"/>
                <a:cs typeface="+mn-cs"/>
              </a:rPr>
            </a:br>
            <a:endParaRPr lang="en-GB"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endParaRPr lang="en-GB"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endParaRPr lang="en-GB" sz="120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0DE134EC-9257-9842-981B-612EDD954206}" type="slidenum">
              <a:rPr lang="en-US" smtClean="0"/>
              <a:t>1</a:t>
            </a:fld>
            <a:endParaRPr lang="en-US"/>
          </a:p>
        </p:txBody>
      </p:sp>
    </p:spTree>
    <p:extLst>
      <p:ext uri="{BB962C8B-B14F-4D97-AF65-F5344CB8AC3E}">
        <p14:creationId xmlns:p14="http://schemas.microsoft.com/office/powerpoint/2010/main" val="40260130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DE134EC-9257-9842-981B-612EDD954206}" type="slidenum">
              <a:rPr lang="en-US" smtClean="0"/>
              <a:t>16</a:t>
            </a:fld>
            <a:endParaRPr lang="en-US"/>
          </a:p>
        </p:txBody>
      </p:sp>
    </p:spTree>
    <p:extLst>
      <p:ext uri="{BB962C8B-B14F-4D97-AF65-F5344CB8AC3E}">
        <p14:creationId xmlns:p14="http://schemas.microsoft.com/office/powerpoint/2010/main" val="320475747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br>
              <a:rPr lang="en-GB" sz="1200" kern="1200" dirty="0">
                <a:solidFill>
                  <a:schemeClr val="tx1"/>
                </a:solidFill>
                <a:effectLst/>
                <a:latin typeface="+mn-lt"/>
                <a:ea typeface="+mn-ea"/>
                <a:cs typeface="+mn-cs"/>
              </a:rPr>
            </a:br>
            <a:endParaRPr lang="en-GB" sz="120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0DE134EC-9257-9842-981B-612EDD954206}" type="slidenum">
              <a:rPr lang="en-US" smtClean="0"/>
              <a:t>17</a:t>
            </a:fld>
            <a:endParaRPr lang="en-US"/>
          </a:p>
        </p:txBody>
      </p:sp>
    </p:spTree>
    <p:extLst>
      <p:ext uri="{BB962C8B-B14F-4D97-AF65-F5344CB8AC3E}">
        <p14:creationId xmlns:p14="http://schemas.microsoft.com/office/powerpoint/2010/main" val="276960052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GB" sz="1200" kern="1200" dirty="0">
                <a:solidFill>
                  <a:schemeClr val="tx1"/>
                </a:solidFill>
                <a:effectLst/>
                <a:latin typeface="+mn-lt"/>
                <a:ea typeface="+mn-ea"/>
                <a:cs typeface="+mn-cs"/>
              </a:rPr>
              <a:t>Time (1 min)</a:t>
            </a:r>
            <a:endParaRPr lang="en-GB" dirty="0"/>
          </a:p>
          <a:p>
            <a:pPr marL="171450" indent="-171450">
              <a:buFont typeface="Arial" panose="020B0604020202020204" pitchFamily="34" charset="0"/>
              <a:buChar char="•"/>
            </a:pPr>
            <a:r>
              <a:rPr lang="en-GB" dirty="0"/>
              <a:t>CLICK then leave!</a:t>
            </a:r>
          </a:p>
          <a:p>
            <a:pPr marL="171450" indent="-171450">
              <a:buFont typeface="Arial" panose="020B0604020202020204" pitchFamily="34" charset="0"/>
              <a:buChar char="•"/>
            </a:pPr>
            <a:r>
              <a:rPr lang="en-GB" dirty="0"/>
              <a:t>Tropical cyclones, such as hurricanes and tropical storms (such as Henri right now), as you can see an example of here, are intense circular storms that originate over warm tropical oceans and are characterized by low atmospheric pressure, and high wind speeds</a:t>
            </a:r>
          </a:p>
          <a:p>
            <a:pPr marL="171450" indent="-171450">
              <a:buFont typeface="Arial" panose="020B0604020202020204" pitchFamily="34" charset="0"/>
              <a:buChar char="•"/>
            </a:pPr>
            <a:r>
              <a:rPr lang="en-GB" dirty="0"/>
              <a:t>They draw energy from the sea surface and maintain strength as long as they remain over warm water</a:t>
            </a:r>
          </a:p>
          <a:p>
            <a:pPr marL="171450" indent="-171450">
              <a:buFont typeface="Arial" panose="020B0604020202020204" pitchFamily="34" charset="0"/>
              <a:buChar char="•"/>
            </a:pPr>
            <a:r>
              <a:rPr lang="en-GB" dirty="0"/>
              <a:t>When they make landfall it can be extremely disruptive and very destructive</a:t>
            </a:r>
          </a:p>
          <a:p>
            <a:pPr marL="171450" indent="-171450">
              <a:buFont typeface="Arial" panose="020B0604020202020204" pitchFamily="34" charset="0"/>
              <a:buChar char="•"/>
            </a:pPr>
            <a:r>
              <a:rPr lang="en-GB" dirty="0"/>
              <a:t>Several hurricane-force tropical cyclones live long in the memory of many people in the United States</a:t>
            </a:r>
          </a:p>
          <a:p>
            <a:pPr marL="171450" indent="-171450">
              <a:buFont typeface="Arial" panose="020B0604020202020204" pitchFamily="34" charset="0"/>
              <a:buChar char="•"/>
            </a:pPr>
            <a:r>
              <a:rPr lang="en-GB" dirty="0"/>
              <a:t>Why should we care about them in relation to health?</a:t>
            </a:r>
          </a:p>
          <a:p>
            <a:pPr marL="171450" indent="-171450">
              <a:buFont typeface="Arial" panose="020B0604020202020204" pitchFamily="34" charset="0"/>
              <a:buChar char="•"/>
            </a:pPr>
            <a:r>
              <a:rPr lang="en-GB" dirty="0"/>
              <a:t>CLICK</a:t>
            </a:r>
          </a:p>
        </p:txBody>
      </p:sp>
      <p:sp>
        <p:nvSpPr>
          <p:cNvPr id="4" name="Slide Number Placeholder 3"/>
          <p:cNvSpPr>
            <a:spLocks noGrp="1"/>
          </p:cNvSpPr>
          <p:nvPr>
            <p:ph type="sldNum" sz="quarter" idx="5"/>
          </p:nvPr>
        </p:nvSpPr>
        <p:spPr/>
        <p:txBody>
          <a:bodyPr/>
          <a:lstStyle/>
          <a:p>
            <a:fld id="{0DE134EC-9257-9842-981B-612EDD954206}" type="slidenum">
              <a:rPr lang="en-US" smtClean="0"/>
              <a:t>2</a:t>
            </a:fld>
            <a:endParaRPr lang="en-US"/>
          </a:p>
        </p:txBody>
      </p:sp>
    </p:spTree>
    <p:extLst>
      <p:ext uri="{BB962C8B-B14F-4D97-AF65-F5344CB8AC3E}">
        <p14:creationId xmlns:p14="http://schemas.microsoft.com/office/powerpoint/2010/main" val="93050178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GB" dirty="0"/>
              <a:t>Robbie: Standardized testing</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GB" dirty="0"/>
              <a:t>SEDAC info? https://</a:t>
            </a:r>
            <a:r>
              <a:rPr lang="en-GB" dirty="0" err="1"/>
              <a:t>exhibits.stanford.edu</a:t>
            </a:r>
            <a:r>
              <a:rPr lang="en-GB" dirty="0"/>
              <a:t>/data/</a:t>
            </a:r>
            <a:r>
              <a:rPr lang="en-GB" dirty="0" err="1"/>
              <a:t>catalog</a:t>
            </a:r>
            <a:r>
              <a:rPr lang="en-GB" dirty="0"/>
              <a:t>/db586ns4974</a:t>
            </a:r>
          </a:p>
        </p:txBody>
      </p:sp>
      <p:sp>
        <p:nvSpPr>
          <p:cNvPr id="4" name="Slide Number Placeholder 3"/>
          <p:cNvSpPr>
            <a:spLocks noGrp="1"/>
          </p:cNvSpPr>
          <p:nvPr>
            <p:ph type="sldNum" sz="quarter" idx="5"/>
          </p:nvPr>
        </p:nvSpPr>
        <p:spPr/>
        <p:txBody>
          <a:bodyPr/>
          <a:lstStyle/>
          <a:p>
            <a:fld id="{0DE134EC-9257-9842-981B-612EDD954206}" type="slidenum">
              <a:rPr lang="en-US" smtClean="0"/>
              <a:t>3</a:t>
            </a:fld>
            <a:endParaRPr lang="en-US"/>
          </a:p>
        </p:txBody>
      </p:sp>
    </p:spTree>
    <p:extLst>
      <p:ext uri="{BB962C8B-B14F-4D97-AF65-F5344CB8AC3E}">
        <p14:creationId xmlns:p14="http://schemas.microsoft.com/office/powerpoint/2010/main" val="47317263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DE134EC-9257-9842-981B-612EDD954206}" type="slidenum">
              <a:rPr lang="en-US" smtClean="0"/>
              <a:t>4</a:t>
            </a:fld>
            <a:endParaRPr lang="en-US"/>
          </a:p>
        </p:txBody>
      </p:sp>
    </p:spTree>
    <p:extLst>
      <p:ext uri="{BB962C8B-B14F-4D97-AF65-F5344CB8AC3E}">
        <p14:creationId xmlns:p14="http://schemas.microsoft.com/office/powerpoint/2010/main" val="144774827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GB" sz="120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0DE134EC-9257-9842-981B-612EDD954206}" type="slidenum">
              <a:rPr lang="en-US" smtClean="0"/>
              <a:t>5</a:t>
            </a:fld>
            <a:endParaRPr lang="en-US"/>
          </a:p>
        </p:txBody>
      </p:sp>
    </p:spTree>
    <p:extLst>
      <p:ext uri="{BB962C8B-B14F-4D97-AF65-F5344CB8AC3E}">
        <p14:creationId xmlns:p14="http://schemas.microsoft.com/office/powerpoint/2010/main" val="57040667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DE134EC-9257-9842-981B-612EDD954206}" type="slidenum">
              <a:rPr lang="en-US" smtClean="0"/>
              <a:t>6</a:t>
            </a:fld>
            <a:endParaRPr lang="en-US"/>
          </a:p>
        </p:txBody>
      </p:sp>
    </p:spTree>
    <p:extLst>
      <p:ext uri="{BB962C8B-B14F-4D97-AF65-F5344CB8AC3E}">
        <p14:creationId xmlns:p14="http://schemas.microsoft.com/office/powerpoint/2010/main" val="174599984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85750" indent="-285750">
              <a:buFont typeface="Arial" panose="020B0604020202020204" pitchFamily="34" charset="0"/>
              <a:buChar char="•"/>
            </a:pPr>
            <a:r>
              <a:rPr lang="en-US" sz="1800" dirty="0">
                <a:effectLst/>
                <a:latin typeface="Calibri" panose="020F0502020204030204" pitchFamily="34" charset="0"/>
                <a:ea typeface="Calibri" panose="020F0502020204030204" pitchFamily="34" charset="0"/>
                <a:cs typeface="Times New Roman" panose="02020603050405020304" pitchFamily="18" charset="0"/>
              </a:rPr>
              <a:t>The SEDA test scores are scaled such that a score of 4 is equal to the average national NAEP score across four cohorts of students in fourth grade in the spring of 2009, 2011, 2013, and 2015</a:t>
            </a:r>
            <a:r>
              <a:rPr lang="en-US" sz="1800">
                <a:effectLst/>
                <a:latin typeface="Calibri" panose="020F0502020204030204" pitchFamily="34" charset="0"/>
                <a:ea typeface="Calibri" panose="020F0502020204030204" pitchFamily="34" charset="0"/>
                <a:cs typeface="Times New Roman" panose="02020603050405020304" pitchFamily="18" charset="0"/>
              </a:rPr>
              <a:t>. </a:t>
            </a:r>
          </a:p>
          <a:p>
            <a:pPr marL="285750" indent="-285750">
              <a:buFont typeface="Arial" panose="020B0604020202020204" pitchFamily="34" charset="0"/>
              <a:buChar char="•"/>
            </a:pPr>
            <a:r>
              <a:rPr lang="en-US" sz="1800">
                <a:effectLst/>
                <a:latin typeface="Calibri" panose="020F0502020204030204" pitchFamily="34" charset="0"/>
                <a:ea typeface="Calibri" panose="020F0502020204030204" pitchFamily="34" charset="0"/>
                <a:cs typeface="Times New Roman" panose="02020603050405020304" pitchFamily="18" charset="0"/>
              </a:rPr>
              <a:t>According </a:t>
            </a:r>
            <a:r>
              <a:rPr lang="en-US" sz="1800" dirty="0">
                <a:effectLst/>
                <a:latin typeface="Calibri" panose="020F0502020204030204" pitchFamily="34" charset="0"/>
                <a:ea typeface="Calibri" panose="020F0502020204030204" pitchFamily="34" charset="0"/>
                <a:cs typeface="Times New Roman" panose="02020603050405020304" pitchFamily="18" charset="0"/>
              </a:rPr>
              <a:t>to SEDA documentation, “1 unit in this metric is equal to the average per-grade increase in scores between fourth and eighth grade for those same cohorts, assuming usual grade promotion.” This allows scores to be comparable across the entire US, over time, and across grades</a:t>
            </a:r>
            <a:r>
              <a:rPr lang="en-US" dirty="0">
                <a:effectLst/>
              </a:rPr>
              <a:t> </a:t>
            </a:r>
            <a:endParaRPr lang="en-US" dirty="0"/>
          </a:p>
        </p:txBody>
      </p:sp>
      <p:sp>
        <p:nvSpPr>
          <p:cNvPr id="4" name="Slide Number Placeholder 3"/>
          <p:cNvSpPr>
            <a:spLocks noGrp="1"/>
          </p:cNvSpPr>
          <p:nvPr>
            <p:ph type="sldNum" sz="quarter" idx="5"/>
          </p:nvPr>
        </p:nvSpPr>
        <p:spPr/>
        <p:txBody>
          <a:bodyPr/>
          <a:lstStyle/>
          <a:p>
            <a:fld id="{0DE134EC-9257-9842-981B-612EDD954206}" type="slidenum">
              <a:rPr lang="en-US" smtClean="0"/>
              <a:t>7</a:t>
            </a:fld>
            <a:endParaRPr lang="en-US"/>
          </a:p>
        </p:txBody>
      </p:sp>
    </p:spTree>
    <p:extLst>
      <p:ext uri="{BB962C8B-B14F-4D97-AF65-F5344CB8AC3E}">
        <p14:creationId xmlns:p14="http://schemas.microsoft.com/office/powerpoint/2010/main" val="51672340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DE134EC-9257-9842-981B-612EDD954206}" type="slidenum">
              <a:rPr lang="en-US" smtClean="0"/>
              <a:t>8</a:t>
            </a:fld>
            <a:endParaRPr lang="en-US"/>
          </a:p>
        </p:txBody>
      </p:sp>
    </p:spTree>
    <p:extLst>
      <p:ext uri="{BB962C8B-B14F-4D97-AF65-F5344CB8AC3E}">
        <p14:creationId xmlns:p14="http://schemas.microsoft.com/office/powerpoint/2010/main" val="409989718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GB" sz="1200" kern="1200" dirty="0">
                <a:solidFill>
                  <a:schemeClr val="tx1"/>
                </a:solidFill>
                <a:effectLst/>
                <a:latin typeface="+mn-lt"/>
                <a:ea typeface="+mn-ea"/>
                <a:cs typeface="+mn-cs"/>
              </a:rPr>
              <a:t>Also good to note that we conducted several sensitivity analyses, including truncated enrolment at 95th and </a:t>
            </a:r>
            <a:r>
              <a:rPr lang="en-GB" sz="1200" kern="1200">
                <a:solidFill>
                  <a:schemeClr val="tx1"/>
                </a:solidFill>
                <a:effectLst/>
                <a:latin typeface="+mn-lt"/>
                <a:ea typeface="+mn-ea"/>
                <a:cs typeface="+mn-cs"/>
              </a:rPr>
              <a:t>5</a:t>
            </a:r>
            <a:r>
              <a:rPr lang="en-GB" sz="1200" kern="1200" baseline="30000">
                <a:solidFill>
                  <a:schemeClr val="tx1"/>
                </a:solidFill>
                <a:effectLst/>
                <a:latin typeface="+mn-lt"/>
                <a:ea typeface="+mn-ea"/>
                <a:cs typeface="+mn-cs"/>
              </a:rPr>
              <a:t>th</a:t>
            </a:r>
            <a:r>
              <a:rPr lang="en-GB" sz="1200" kern="1200">
                <a:solidFill>
                  <a:schemeClr val="tx1"/>
                </a:solidFill>
                <a:effectLst/>
                <a:latin typeface="+mn-lt"/>
                <a:ea typeface="+mn-ea"/>
                <a:cs typeface="+mn-cs"/>
              </a:rPr>
              <a:t> percentiles, lagged, </a:t>
            </a:r>
            <a:r>
              <a:rPr lang="en-GB" sz="1200" kern="1200" dirty="0">
                <a:solidFill>
                  <a:schemeClr val="tx1"/>
                </a:solidFill>
                <a:effectLst/>
                <a:latin typeface="+mn-lt"/>
                <a:ea typeface="+mn-ea"/>
                <a:cs typeface="+mn-cs"/>
              </a:rPr>
              <a:t>and only one hurricane/</a:t>
            </a:r>
            <a:r>
              <a:rPr lang="en-GB" sz="1200" kern="1200">
                <a:solidFill>
                  <a:schemeClr val="tx1"/>
                </a:solidFill>
                <a:effectLst/>
                <a:latin typeface="+mn-lt"/>
                <a:ea typeface="+mn-ea"/>
                <a:cs typeface="+mn-cs"/>
              </a:rPr>
              <a:t>tropical cyclone</a:t>
            </a:r>
            <a:endParaRPr lang="en-GB" sz="120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0DE134EC-9257-9842-981B-612EDD954206}" type="slidenum">
              <a:rPr lang="en-US" smtClean="0"/>
              <a:t>15</a:t>
            </a:fld>
            <a:endParaRPr lang="en-US"/>
          </a:p>
        </p:txBody>
      </p:sp>
    </p:spTree>
    <p:extLst>
      <p:ext uri="{BB962C8B-B14F-4D97-AF65-F5344CB8AC3E}">
        <p14:creationId xmlns:p14="http://schemas.microsoft.com/office/powerpoint/2010/main" val="497847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847B90-3784-E9F2-66E9-56F2F4D9B8CC}"/>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D7102DF9-BD53-3A97-E71E-30BDA48D98A0}"/>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1ABCDA9E-2B63-1AC7-DB2D-3FCAC20D008B}"/>
              </a:ext>
            </a:extLst>
          </p:cNvPr>
          <p:cNvSpPr>
            <a:spLocks noGrp="1"/>
          </p:cNvSpPr>
          <p:nvPr>
            <p:ph type="dt" sz="half" idx="10"/>
          </p:nvPr>
        </p:nvSpPr>
        <p:spPr/>
        <p:txBody>
          <a:bodyPr/>
          <a:lstStyle/>
          <a:p>
            <a:fld id="{BF9464F3-BC6D-5B43-9A1B-2B317927ADB4}" type="datetimeFigureOut">
              <a:rPr lang="en-US" smtClean="0"/>
              <a:t>8/31/23</a:t>
            </a:fld>
            <a:endParaRPr lang="en-US"/>
          </a:p>
        </p:txBody>
      </p:sp>
      <p:sp>
        <p:nvSpPr>
          <p:cNvPr id="5" name="Footer Placeholder 4">
            <a:extLst>
              <a:ext uri="{FF2B5EF4-FFF2-40B4-BE49-F238E27FC236}">
                <a16:creationId xmlns:a16="http://schemas.microsoft.com/office/drawing/2014/main" id="{AA89A3EC-9B49-FD21-6792-E541499E8CD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012DF42-5A34-BF7E-20E3-8B632B58170F}"/>
              </a:ext>
            </a:extLst>
          </p:cNvPr>
          <p:cNvSpPr>
            <a:spLocks noGrp="1"/>
          </p:cNvSpPr>
          <p:nvPr>
            <p:ph type="sldNum" sz="quarter" idx="12"/>
          </p:nvPr>
        </p:nvSpPr>
        <p:spPr/>
        <p:txBody>
          <a:bodyPr/>
          <a:lstStyle/>
          <a:p>
            <a:fld id="{19DE940C-A82E-0C4B-9642-033433EA3C2C}" type="slidenum">
              <a:rPr lang="en-US" smtClean="0"/>
              <a:t>‹#›</a:t>
            </a:fld>
            <a:endParaRPr lang="en-US"/>
          </a:p>
        </p:txBody>
      </p:sp>
    </p:spTree>
    <p:extLst>
      <p:ext uri="{BB962C8B-B14F-4D97-AF65-F5344CB8AC3E}">
        <p14:creationId xmlns:p14="http://schemas.microsoft.com/office/powerpoint/2010/main" val="214363435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3F72BD-3794-34C2-C6BA-69432577D5E0}"/>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EFDB2A24-CA40-643F-2511-DAC6D9E59717}"/>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42D54F1-398E-59DA-F687-F9B29EAA903F}"/>
              </a:ext>
            </a:extLst>
          </p:cNvPr>
          <p:cNvSpPr>
            <a:spLocks noGrp="1"/>
          </p:cNvSpPr>
          <p:nvPr>
            <p:ph type="dt" sz="half" idx="10"/>
          </p:nvPr>
        </p:nvSpPr>
        <p:spPr/>
        <p:txBody>
          <a:bodyPr/>
          <a:lstStyle/>
          <a:p>
            <a:fld id="{BF9464F3-BC6D-5B43-9A1B-2B317927ADB4}" type="datetimeFigureOut">
              <a:rPr lang="en-US" smtClean="0"/>
              <a:t>8/31/23</a:t>
            </a:fld>
            <a:endParaRPr lang="en-US"/>
          </a:p>
        </p:txBody>
      </p:sp>
      <p:sp>
        <p:nvSpPr>
          <p:cNvPr id="5" name="Footer Placeholder 4">
            <a:extLst>
              <a:ext uri="{FF2B5EF4-FFF2-40B4-BE49-F238E27FC236}">
                <a16:creationId xmlns:a16="http://schemas.microsoft.com/office/drawing/2014/main" id="{3FDCCB12-F031-9B4F-4FC6-EF3C6416A84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D32C1E0-5BD5-B1F2-4379-6C8025DC3A95}"/>
              </a:ext>
            </a:extLst>
          </p:cNvPr>
          <p:cNvSpPr>
            <a:spLocks noGrp="1"/>
          </p:cNvSpPr>
          <p:nvPr>
            <p:ph type="sldNum" sz="quarter" idx="12"/>
          </p:nvPr>
        </p:nvSpPr>
        <p:spPr/>
        <p:txBody>
          <a:bodyPr/>
          <a:lstStyle/>
          <a:p>
            <a:fld id="{19DE940C-A82E-0C4B-9642-033433EA3C2C}" type="slidenum">
              <a:rPr lang="en-US" smtClean="0"/>
              <a:t>‹#›</a:t>
            </a:fld>
            <a:endParaRPr lang="en-US"/>
          </a:p>
        </p:txBody>
      </p:sp>
    </p:spTree>
    <p:extLst>
      <p:ext uri="{BB962C8B-B14F-4D97-AF65-F5344CB8AC3E}">
        <p14:creationId xmlns:p14="http://schemas.microsoft.com/office/powerpoint/2010/main" val="231067084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4369997F-8167-439D-AD29-9776700821F2}"/>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8EA75170-C8EE-8521-DE49-91ED89AE2EB9}"/>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13F9C97-FDEA-7138-E566-47366FE8B03D}"/>
              </a:ext>
            </a:extLst>
          </p:cNvPr>
          <p:cNvSpPr>
            <a:spLocks noGrp="1"/>
          </p:cNvSpPr>
          <p:nvPr>
            <p:ph type="dt" sz="half" idx="10"/>
          </p:nvPr>
        </p:nvSpPr>
        <p:spPr/>
        <p:txBody>
          <a:bodyPr/>
          <a:lstStyle/>
          <a:p>
            <a:fld id="{BF9464F3-BC6D-5B43-9A1B-2B317927ADB4}" type="datetimeFigureOut">
              <a:rPr lang="en-US" smtClean="0"/>
              <a:t>8/31/23</a:t>
            </a:fld>
            <a:endParaRPr lang="en-US"/>
          </a:p>
        </p:txBody>
      </p:sp>
      <p:sp>
        <p:nvSpPr>
          <p:cNvPr id="5" name="Footer Placeholder 4">
            <a:extLst>
              <a:ext uri="{FF2B5EF4-FFF2-40B4-BE49-F238E27FC236}">
                <a16:creationId xmlns:a16="http://schemas.microsoft.com/office/drawing/2014/main" id="{DF3D8604-7ED1-2AC0-E2BF-3373EC1A9B1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1917DF2-3141-3548-E883-C65104BE989E}"/>
              </a:ext>
            </a:extLst>
          </p:cNvPr>
          <p:cNvSpPr>
            <a:spLocks noGrp="1"/>
          </p:cNvSpPr>
          <p:nvPr>
            <p:ph type="sldNum" sz="quarter" idx="12"/>
          </p:nvPr>
        </p:nvSpPr>
        <p:spPr/>
        <p:txBody>
          <a:bodyPr/>
          <a:lstStyle/>
          <a:p>
            <a:fld id="{19DE940C-A82E-0C4B-9642-033433EA3C2C}" type="slidenum">
              <a:rPr lang="en-US" smtClean="0"/>
              <a:t>‹#›</a:t>
            </a:fld>
            <a:endParaRPr lang="en-US"/>
          </a:p>
        </p:txBody>
      </p:sp>
    </p:spTree>
    <p:extLst>
      <p:ext uri="{BB962C8B-B14F-4D97-AF65-F5344CB8AC3E}">
        <p14:creationId xmlns:p14="http://schemas.microsoft.com/office/powerpoint/2010/main" val="140934067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1_Title Slide">
    <p:spTree>
      <p:nvGrpSpPr>
        <p:cNvPr id="1" name=""/>
        <p:cNvGrpSpPr/>
        <p:nvPr/>
      </p:nvGrpSpPr>
      <p:grpSpPr>
        <a:xfrm>
          <a:off x="0" y="0"/>
          <a:ext cx="0" cy="0"/>
          <a:chOff x="0" y="0"/>
          <a:chExt cx="0" cy="0"/>
        </a:xfrm>
      </p:grpSpPr>
      <p:sp>
        <p:nvSpPr>
          <p:cNvPr id="10" name="Rounded Rectangle 9">
            <a:extLst>
              <a:ext uri="{FF2B5EF4-FFF2-40B4-BE49-F238E27FC236}">
                <a16:creationId xmlns:a16="http://schemas.microsoft.com/office/drawing/2014/main" id="{387A1891-3F35-1848-B24C-B4DDEEE40FCB}"/>
              </a:ext>
            </a:extLst>
          </p:cNvPr>
          <p:cNvSpPr/>
          <p:nvPr userDrawn="1"/>
        </p:nvSpPr>
        <p:spPr>
          <a:xfrm>
            <a:off x="1003800" y="1700808"/>
            <a:ext cx="10184400" cy="4824000"/>
          </a:xfrm>
          <a:prstGeom prst="roundRect">
            <a:avLst>
              <a:gd name="adj" fmla="val 8819"/>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tIns="36000" bIns="36000" rtlCol="0" anchor="ctr"/>
          <a:lstStyle/>
          <a:p>
            <a:pPr algn="ctr"/>
            <a:endParaRPr lang="en-GB"/>
          </a:p>
        </p:txBody>
      </p:sp>
      <p:sp>
        <p:nvSpPr>
          <p:cNvPr id="14" name="Title 13">
            <a:extLst>
              <a:ext uri="{FF2B5EF4-FFF2-40B4-BE49-F238E27FC236}">
                <a16:creationId xmlns:a16="http://schemas.microsoft.com/office/drawing/2014/main" id="{E3E0A34A-56DB-B245-B5D4-8CDFAFA8B2C8}"/>
              </a:ext>
            </a:extLst>
          </p:cNvPr>
          <p:cNvSpPr>
            <a:spLocks noGrp="1"/>
          </p:cNvSpPr>
          <p:nvPr>
            <p:ph type="title" hasCustomPrompt="1"/>
          </p:nvPr>
        </p:nvSpPr>
        <p:spPr>
          <a:xfrm>
            <a:off x="1346447" y="2023520"/>
            <a:ext cx="9499107" cy="2441309"/>
          </a:xfrm>
          <a:prstGeom prst="rect">
            <a:avLst/>
          </a:prstGeom>
        </p:spPr>
        <p:txBody>
          <a:bodyPr lIns="0" tIns="0" rIns="0" bIns="0"/>
          <a:lstStyle>
            <a:lvl1pPr algn="l">
              <a:lnSpc>
                <a:spcPts val="6900"/>
              </a:lnSpc>
              <a:defRPr sz="6850" b="1" i="0">
                <a:solidFill>
                  <a:schemeClr val="bg1"/>
                </a:solidFill>
                <a:latin typeface="+mj-lt"/>
              </a:defRPr>
            </a:lvl1pPr>
          </a:lstStyle>
          <a:p>
            <a:r>
              <a:rPr lang="en-US" dirty="0"/>
              <a:t>Presentation title goes here – over up to three lines maximum</a:t>
            </a:r>
            <a:endParaRPr lang="en-GB" dirty="0"/>
          </a:p>
        </p:txBody>
      </p:sp>
      <p:sp>
        <p:nvSpPr>
          <p:cNvPr id="18" name="Text Placeholder 17">
            <a:extLst>
              <a:ext uri="{FF2B5EF4-FFF2-40B4-BE49-F238E27FC236}">
                <a16:creationId xmlns:a16="http://schemas.microsoft.com/office/drawing/2014/main" id="{5441F64B-2D69-354C-BAB1-ACF2D4F7363B}"/>
              </a:ext>
            </a:extLst>
          </p:cNvPr>
          <p:cNvSpPr>
            <a:spLocks noGrp="1"/>
          </p:cNvSpPr>
          <p:nvPr>
            <p:ph type="body" sz="quarter" idx="10" hasCustomPrompt="1"/>
          </p:nvPr>
        </p:nvSpPr>
        <p:spPr>
          <a:xfrm>
            <a:off x="1346447" y="4714970"/>
            <a:ext cx="9499107" cy="730254"/>
          </a:xfrm>
          <a:prstGeom prst="rect">
            <a:avLst/>
          </a:prstGeom>
        </p:spPr>
        <p:txBody>
          <a:bodyPr lIns="0" tIns="0" rIns="0" bIns="0"/>
          <a:lstStyle>
            <a:lvl1pPr marL="0" indent="0">
              <a:lnSpc>
                <a:spcPts val="2900"/>
              </a:lnSpc>
              <a:buNone/>
              <a:defRPr sz="2500" b="0" i="0">
                <a:solidFill>
                  <a:schemeClr val="bg1"/>
                </a:solidFill>
                <a:latin typeface="+mj-lt"/>
              </a:defRPr>
            </a:lvl1pPr>
            <a:lvl2pPr marL="457200" indent="0">
              <a:buNone/>
              <a:defRPr sz="2500" b="0" i="0">
                <a:solidFill>
                  <a:schemeClr val="bg1"/>
                </a:solidFill>
                <a:latin typeface="Meta OT Book" panose="020B0504030101020102" pitchFamily="34" charset="77"/>
              </a:defRPr>
            </a:lvl2pPr>
            <a:lvl3pPr marL="914400" indent="0">
              <a:buNone/>
              <a:defRPr sz="2500" b="0" i="0">
                <a:solidFill>
                  <a:schemeClr val="bg1"/>
                </a:solidFill>
                <a:latin typeface="Meta OT Book" panose="020B0504030101020102" pitchFamily="34" charset="77"/>
              </a:defRPr>
            </a:lvl3pPr>
            <a:lvl4pPr marL="1371600" indent="0">
              <a:buNone/>
              <a:defRPr sz="2500" b="0" i="0">
                <a:solidFill>
                  <a:schemeClr val="bg1"/>
                </a:solidFill>
                <a:latin typeface="Meta OT Book" panose="020B0504030101020102" pitchFamily="34" charset="77"/>
              </a:defRPr>
            </a:lvl4pPr>
            <a:lvl5pPr marL="1828800" indent="0">
              <a:buNone/>
              <a:defRPr sz="2500" b="0" i="0">
                <a:solidFill>
                  <a:schemeClr val="bg1"/>
                </a:solidFill>
                <a:latin typeface="Meta OT Book" panose="020B0504030101020102" pitchFamily="34" charset="77"/>
              </a:defRPr>
            </a:lvl5pPr>
          </a:lstStyle>
          <a:p>
            <a:pPr lvl="0"/>
            <a:r>
              <a:rPr lang="en-US" dirty="0"/>
              <a:t>Subhead goes in this space, preferably one line only, but no more than two lines at most</a:t>
            </a:r>
            <a:endParaRPr lang="en-GB" dirty="0"/>
          </a:p>
        </p:txBody>
      </p:sp>
      <p:sp>
        <p:nvSpPr>
          <p:cNvPr id="20" name="Text Placeholder 19">
            <a:extLst>
              <a:ext uri="{FF2B5EF4-FFF2-40B4-BE49-F238E27FC236}">
                <a16:creationId xmlns:a16="http://schemas.microsoft.com/office/drawing/2014/main" id="{BA5E0F29-9B88-D84B-BB31-6E870D06E1AF}"/>
              </a:ext>
            </a:extLst>
          </p:cNvPr>
          <p:cNvSpPr>
            <a:spLocks noGrp="1"/>
          </p:cNvSpPr>
          <p:nvPr>
            <p:ph type="body" sz="quarter" idx="11" hasCustomPrompt="1"/>
          </p:nvPr>
        </p:nvSpPr>
        <p:spPr>
          <a:xfrm>
            <a:off x="1346447" y="5685965"/>
            <a:ext cx="9499107" cy="191308"/>
          </a:xfrm>
          <a:prstGeom prst="rect">
            <a:avLst/>
          </a:prstGeom>
        </p:spPr>
        <p:txBody>
          <a:bodyPr lIns="0" tIns="0" rIns="0" bIns="0"/>
          <a:lstStyle>
            <a:lvl1pPr marL="0" indent="0">
              <a:lnSpc>
                <a:spcPts val="1800"/>
              </a:lnSpc>
              <a:buNone/>
              <a:defRPr sz="1500" b="0" i="0">
                <a:solidFill>
                  <a:schemeClr val="bg1"/>
                </a:solidFill>
                <a:latin typeface="+mn-lt"/>
              </a:defRPr>
            </a:lvl1pPr>
            <a:lvl2pPr marL="457200" indent="0">
              <a:buNone/>
              <a:defRPr b="0" i="0">
                <a:solidFill>
                  <a:schemeClr val="bg1"/>
                </a:solidFill>
                <a:latin typeface="Meta OT Medium" panose="020B0504030101020102" pitchFamily="34" charset="77"/>
              </a:defRPr>
            </a:lvl2pPr>
            <a:lvl3pPr marL="914400" indent="0">
              <a:buNone/>
              <a:defRPr b="0" i="0">
                <a:solidFill>
                  <a:schemeClr val="bg1"/>
                </a:solidFill>
                <a:latin typeface="Meta OT Medium" panose="020B0504030101020102" pitchFamily="34" charset="77"/>
              </a:defRPr>
            </a:lvl3pPr>
            <a:lvl4pPr marL="1371600" indent="0">
              <a:buNone/>
              <a:defRPr b="0" i="0">
                <a:solidFill>
                  <a:schemeClr val="bg1"/>
                </a:solidFill>
                <a:latin typeface="Meta OT Medium" panose="020B0504030101020102" pitchFamily="34" charset="77"/>
              </a:defRPr>
            </a:lvl4pPr>
            <a:lvl5pPr marL="1828800" indent="0">
              <a:buNone/>
              <a:defRPr b="0" i="0">
                <a:solidFill>
                  <a:schemeClr val="bg1"/>
                </a:solidFill>
                <a:latin typeface="Meta OT Medium" panose="020B0504030101020102" pitchFamily="34" charset="77"/>
              </a:defRPr>
            </a:lvl5pPr>
          </a:lstStyle>
          <a:p>
            <a:pPr lvl="0"/>
            <a:r>
              <a:rPr lang="en-US" dirty="0"/>
              <a:t>Author Name/s</a:t>
            </a:r>
            <a:endParaRPr lang="en-GB" dirty="0"/>
          </a:p>
        </p:txBody>
      </p:sp>
      <p:sp>
        <p:nvSpPr>
          <p:cNvPr id="21" name="Text Placeholder 19">
            <a:extLst>
              <a:ext uri="{FF2B5EF4-FFF2-40B4-BE49-F238E27FC236}">
                <a16:creationId xmlns:a16="http://schemas.microsoft.com/office/drawing/2014/main" id="{FB6AFA3A-F814-4243-B8FB-E4A90A169A08}"/>
              </a:ext>
            </a:extLst>
          </p:cNvPr>
          <p:cNvSpPr>
            <a:spLocks noGrp="1"/>
          </p:cNvSpPr>
          <p:nvPr>
            <p:ph type="body" sz="quarter" idx="12" hasCustomPrompt="1"/>
          </p:nvPr>
        </p:nvSpPr>
        <p:spPr>
          <a:xfrm>
            <a:off x="1346447" y="5914656"/>
            <a:ext cx="9499107" cy="191308"/>
          </a:xfrm>
          <a:prstGeom prst="rect">
            <a:avLst/>
          </a:prstGeom>
        </p:spPr>
        <p:txBody>
          <a:bodyPr lIns="0" tIns="0" rIns="0" bIns="0"/>
          <a:lstStyle>
            <a:lvl1pPr marL="0" indent="0">
              <a:lnSpc>
                <a:spcPts val="1800"/>
              </a:lnSpc>
              <a:buNone/>
              <a:defRPr sz="1500" b="0" i="0">
                <a:solidFill>
                  <a:schemeClr val="bg1"/>
                </a:solidFill>
                <a:latin typeface="+mn-lt"/>
              </a:defRPr>
            </a:lvl1pPr>
            <a:lvl2pPr marL="457200" indent="0">
              <a:buNone/>
              <a:defRPr b="0" i="0">
                <a:solidFill>
                  <a:schemeClr val="bg1"/>
                </a:solidFill>
                <a:latin typeface="Meta OT Medium" panose="020B0504030101020102" pitchFamily="34" charset="77"/>
              </a:defRPr>
            </a:lvl2pPr>
            <a:lvl3pPr marL="914400" indent="0">
              <a:buNone/>
              <a:defRPr b="0" i="0">
                <a:solidFill>
                  <a:schemeClr val="bg1"/>
                </a:solidFill>
                <a:latin typeface="Meta OT Medium" panose="020B0504030101020102" pitchFamily="34" charset="77"/>
              </a:defRPr>
            </a:lvl3pPr>
            <a:lvl4pPr marL="1371600" indent="0">
              <a:buNone/>
              <a:defRPr b="0" i="0">
                <a:solidFill>
                  <a:schemeClr val="bg1"/>
                </a:solidFill>
                <a:latin typeface="Meta OT Medium" panose="020B0504030101020102" pitchFamily="34" charset="77"/>
              </a:defRPr>
            </a:lvl4pPr>
            <a:lvl5pPr marL="1828800" indent="0">
              <a:buNone/>
              <a:defRPr b="0" i="0">
                <a:solidFill>
                  <a:schemeClr val="bg1"/>
                </a:solidFill>
                <a:latin typeface="Meta OT Medium" panose="020B0504030101020102" pitchFamily="34" charset="77"/>
              </a:defRPr>
            </a:lvl5pPr>
          </a:lstStyle>
          <a:p>
            <a:pPr lvl="0"/>
            <a:r>
              <a:rPr lang="en-US" dirty="0"/>
              <a:t>31 10 2018</a:t>
            </a:r>
            <a:endParaRPr lang="en-GB" dirty="0"/>
          </a:p>
        </p:txBody>
      </p:sp>
      <p:sp>
        <p:nvSpPr>
          <p:cNvPr id="2" name="Date Placeholder 1">
            <a:extLst>
              <a:ext uri="{FF2B5EF4-FFF2-40B4-BE49-F238E27FC236}">
                <a16:creationId xmlns:a16="http://schemas.microsoft.com/office/drawing/2014/main" id="{2CAC7CEF-47E0-D241-93F1-5EE96469AFBE}"/>
              </a:ext>
            </a:extLst>
          </p:cNvPr>
          <p:cNvSpPr>
            <a:spLocks noGrp="1"/>
          </p:cNvSpPr>
          <p:nvPr>
            <p:ph type="dt" sz="half" idx="13"/>
          </p:nvPr>
        </p:nvSpPr>
        <p:spPr/>
        <p:txBody>
          <a:bodyPr/>
          <a:lstStyle/>
          <a:p>
            <a:endParaRPr lang="en-US"/>
          </a:p>
        </p:txBody>
      </p:sp>
      <p:sp>
        <p:nvSpPr>
          <p:cNvPr id="3" name="Footer Placeholder 2">
            <a:extLst>
              <a:ext uri="{FF2B5EF4-FFF2-40B4-BE49-F238E27FC236}">
                <a16:creationId xmlns:a16="http://schemas.microsoft.com/office/drawing/2014/main" id="{79167CA1-2DB3-AD47-9BF4-BB0C1FED1DCB}"/>
              </a:ext>
            </a:extLst>
          </p:cNvPr>
          <p:cNvSpPr>
            <a:spLocks noGrp="1"/>
          </p:cNvSpPr>
          <p:nvPr>
            <p:ph type="ftr" sz="quarter" idx="14"/>
          </p:nvPr>
        </p:nvSpPr>
        <p:spPr/>
        <p:txBody>
          <a:bodyPr/>
          <a:lstStyle/>
          <a:p>
            <a:endParaRPr lang="en-US"/>
          </a:p>
        </p:txBody>
      </p:sp>
      <p:sp>
        <p:nvSpPr>
          <p:cNvPr id="4" name="Slide Number Placeholder 3">
            <a:extLst>
              <a:ext uri="{FF2B5EF4-FFF2-40B4-BE49-F238E27FC236}">
                <a16:creationId xmlns:a16="http://schemas.microsoft.com/office/drawing/2014/main" id="{12F4E56C-C770-C347-B764-CF0B6571552F}"/>
              </a:ext>
            </a:extLst>
          </p:cNvPr>
          <p:cNvSpPr>
            <a:spLocks noGrp="1"/>
          </p:cNvSpPr>
          <p:nvPr>
            <p:ph type="sldNum" sz="quarter" idx="15"/>
          </p:nvPr>
        </p:nvSpPr>
        <p:spPr/>
        <p:txBody>
          <a:bodyPr/>
          <a:lstStyle/>
          <a:p>
            <a:fld id="{13462B80-D853-D54A-BDC2-64B866E8EF5A}" type="slidenum">
              <a:rPr lang="en-US" smtClean="0"/>
              <a:t>‹#›</a:t>
            </a:fld>
            <a:endParaRPr lang="en-US"/>
          </a:p>
        </p:txBody>
      </p:sp>
    </p:spTree>
    <p:extLst>
      <p:ext uri="{BB962C8B-B14F-4D97-AF65-F5344CB8AC3E}">
        <p14:creationId xmlns:p14="http://schemas.microsoft.com/office/powerpoint/2010/main" val="246878022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Title and Content">
    <p:spTree>
      <p:nvGrpSpPr>
        <p:cNvPr id="1" name=""/>
        <p:cNvGrpSpPr/>
        <p:nvPr/>
      </p:nvGrpSpPr>
      <p:grpSpPr>
        <a:xfrm>
          <a:off x="0" y="0"/>
          <a:ext cx="0" cy="0"/>
          <a:chOff x="0" y="0"/>
          <a:chExt cx="0" cy="0"/>
        </a:xfrm>
      </p:grpSpPr>
      <p:sp>
        <p:nvSpPr>
          <p:cNvPr id="10" name="Title 1">
            <a:extLst>
              <a:ext uri="{FF2B5EF4-FFF2-40B4-BE49-F238E27FC236}">
                <a16:creationId xmlns:a16="http://schemas.microsoft.com/office/drawing/2014/main" id="{DC86439C-E8BC-9345-9562-4C0A2E54394D}"/>
              </a:ext>
            </a:extLst>
          </p:cNvPr>
          <p:cNvSpPr>
            <a:spLocks noGrp="1"/>
          </p:cNvSpPr>
          <p:nvPr>
            <p:ph type="title"/>
          </p:nvPr>
        </p:nvSpPr>
        <p:spPr>
          <a:xfrm>
            <a:off x="985838" y="452761"/>
            <a:ext cx="6941921" cy="580514"/>
          </a:xfrm>
          <a:prstGeom prst="rect">
            <a:avLst/>
          </a:prstGeom>
        </p:spPr>
        <p:txBody>
          <a:bodyPr lIns="0" tIns="0" rIns="0" bIns="0"/>
          <a:lstStyle>
            <a:lvl1pPr algn="l">
              <a:defRPr sz="3600"/>
            </a:lvl1pPr>
          </a:lstStyle>
          <a:p>
            <a:r>
              <a:rPr lang="en-US"/>
              <a:t>Click to edit Master title style</a:t>
            </a:r>
            <a:endParaRPr lang="en-GB" dirty="0"/>
          </a:p>
        </p:txBody>
      </p:sp>
      <p:sp>
        <p:nvSpPr>
          <p:cNvPr id="11" name="Content Placeholder 8">
            <a:extLst>
              <a:ext uri="{FF2B5EF4-FFF2-40B4-BE49-F238E27FC236}">
                <a16:creationId xmlns:a16="http://schemas.microsoft.com/office/drawing/2014/main" id="{E1C05651-A0AE-674E-9459-699C4382B9E9}"/>
              </a:ext>
            </a:extLst>
          </p:cNvPr>
          <p:cNvSpPr>
            <a:spLocks noGrp="1"/>
          </p:cNvSpPr>
          <p:nvPr>
            <p:ph sz="quarter" idx="17"/>
          </p:nvPr>
        </p:nvSpPr>
        <p:spPr>
          <a:xfrm>
            <a:off x="817156" y="1304925"/>
            <a:ext cx="5006589" cy="5095875"/>
          </a:xfrm>
          <a:prstGeom prst="roundRect">
            <a:avLst>
              <a:gd name="adj" fmla="val 5866"/>
            </a:avLst>
          </a:prstGeom>
        </p:spPr>
        <p:txBody>
          <a:bodyPr/>
          <a:lstStyle>
            <a:lvl1pPr marL="457200" indent="-457200">
              <a:buFont typeface="Arial" panose="020B0604020202020204" pitchFamily="34" charset="0"/>
              <a:buChar char="•"/>
              <a:defRPr sz="2800"/>
            </a:lvl1pPr>
            <a:lvl2pPr marL="457200" indent="0">
              <a:buNone/>
              <a:defRPr sz="2800"/>
            </a:lvl2pPr>
            <a:lvl3pPr marL="914400" indent="0">
              <a:buNone/>
              <a:defRPr sz="2800"/>
            </a:lvl3pPr>
            <a:lvl4pPr marL="1371600" indent="0">
              <a:buNone/>
              <a:defRPr sz="2800"/>
            </a:lvl4pPr>
            <a:lvl5pPr marL="1828800" indent="0">
              <a:buNone/>
              <a:defRPr sz="2800"/>
            </a:lvl5pPr>
          </a:lstStyle>
          <a:p>
            <a:pPr lvl="0"/>
            <a:r>
              <a:rPr lang="en-US"/>
              <a:t>Click to edit Master text styles</a:t>
            </a:r>
          </a:p>
        </p:txBody>
      </p:sp>
      <p:sp>
        <p:nvSpPr>
          <p:cNvPr id="12" name="Content Placeholder 8">
            <a:extLst>
              <a:ext uri="{FF2B5EF4-FFF2-40B4-BE49-F238E27FC236}">
                <a16:creationId xmlns:a16="http://schemas.microsoft.com/office/drawing/2014/main" id="{DF0B8E91-B223-6345-B876-869470A15CEC}"/>
              </a:ext>
            </a:extLst>
          </p:cNvPr>
          <p:cNvSpPr>
            <a:spLocks noGrp="1"/>
          </p:cNvSpPr>
          <p:nvPr>
            <p:ph sz="quarter" idx="18"/>
          </p:nvPr>
        </p:nvSpPr>
        <p:spPr>
          <a:xfrm>
            <a:off x="6043162" y="1304925"/>
            <a:ext cx="5006589" cy="5095875"/>
          </a:xfrm>
          <a:prstGeom prst="roundRect">
            <a:avLst>
              <a:gd name="adj" fmla="val 5866"/>
            </a:avLst>
          </a:prstGeom>
        </p:spPr>
        <p:txBody>
          <a:bodyPr/>
          <a:lstStyle>
            <a:lvl1pPr marL="457200" indent="-457200">
              <a:buFont typeface="Arial" panose="020B0604020202020204" pitchFamily="34" charset="0"/>
              <a:buChar char="•"/>
              <a:defRPr sz="2800"/>
            </a:lvl1pPr>
            <a:lvl2pPr marL="457200" indent="0">
              <a:buNone/>
              <a:defRPr sz="2800"/>
            </a:lvl2pPr>
            <a:lvl3pPr marL="914400" indent="0">
              <a:buNone/>
              <a:defRPr sz="2800"/>
            </a:lvl3pPr>
            <a:lvl4pPr marL="1371600" indent="0">
              <a:buNone/>
              <a:defRPr sz="2800"/>
            </a:lvl4pPr>
            <a:lvl5pPr marL="1828800" indent="0">
              <a:buNone/>
              <a:defRPr sz="2800"/>
            </a:lvl5pPr>
          </a:lstStyle>
          <a:p>
            <a:pPr lvl="0"/>
            <a:r>
              <a:rPr lang="en-US"/>
              <a:t>Click to edit Master text styles</a:t>
            </a:r>
          </a:p>
        </p:txBody>
      </p:sp>
      <p:sp>
        <p:nvSpPr>
          <p:cNvPr id="2" name="Date Placeholder 1">
            <a:extLst>
              <a:ext uri="{FF2B5EF4-FFF2-40B4-BE49-F238E27FC236}">
                <a16:creationId xmlns:a16="http://schemas.microsoft.com/office/drawing/2014/main" id="{8FE14FAA-6D8F-DB46-AE94-50C030318616}"/>
              </a:ext>
            </a:extLst>
          </p:cNvPr>
          <p:cNvSpPr>
            <a:spLocks noGrp="1"/>
          </p:cNvSpPr>
          <p:nvPr>
            <p:ph type="dt" sz="half" idx="19"/>
          </p:nvPr>
        </p:nvSpPr>
        <p:spPr/>
        <p:txBody>
          <a:bodyPr/>
          <a:lstStyle/>
          <a:p>
            <a:endParaRPr lang="en-US"/>
          </a:p>
        </p:txBody>
      </p:sp>
      <p:sp>
        <p:nvSpPr>
          <p:cNvPr id="3" name="Footer Placeholder 2">
            <a:extLst>
              <a:ext uri="{FF2B5EF4-FFF2-40B4-BE49-F238E27FC236}">
                <a16:creationId xmlns:a16="http://schemas.microsoft.com/office/drawing/2014/main" id="{5F565FCD-D00E-8E4E-9826-3E40B8F402B2}"/>
              </a:ext>
            </a:extLst>
          </p:cNvPr>
          <p:cNvSpPr>
            <a:spLocks noGrp="1"/>
          </p:cNvSpPr>
          <p:nvPr>
            <p:ph type="ftr" sz="quarter" idx="20"/>
          </p:nvPr>
        </p:nvSpPr>
        <p:spPr/>
        <p:txBody>
          <a:bodyPr/>
          <a:lstStyle/>
          <a:p>
            <a:endParaRPr lang="en-US"/>
          </a:p>
        </p:txBody>
      </p:sp>
      <p:sp>
        <p:nvSpPr>
          <p:cNvPr id="4" name="Slide Number Placeholder 3">
            <a:extLst>
              <a:ext uri="{FF2B5EF4-FFF2-40B4-BE49-F238E27FC236}">
                <a16:creationId xmlns:a16="http://schemas.microsoft.com/office/drawing/2014/main" id="{E79BBBD5-DF04-2D41-B57B-66F0E0698B05}"/>
              </a:ext>
            </a:extLst>
          </p:cNvPr>
          <p:cNvSpPr>
            <a:spLocks noGrp="1"/>
          </p:cNvSpPr>
          <p:nvPr>
            <p:ph type="sldNum" sz="quarter" idx="21"/>
          </p:nvPr>
        </p:nvSpPr>
        <p:spPr/>
        <p:txBody>
          <a:bodyPr/>
          <a:lstStyle/>
          <a:p>
            <a:fld id="{13462B80-D853-D54A-BDC2-64B866E8EF5A}" type="slidenum">
              <a:rPr lang="en-US" smtClean="0"/>
              <a:t>‹#›</a:t>
            </a:fld>
            <a:endParaRPr lang="en-US"/>
          </a:p>
        </p:txBody>
      </p:sp>
    </p:spTree>
    <p:extLst>
      <p:ext uri="{BB962C8B-B14F-4D97-AF65-F5344CB8AC3E}">
        <p14:creationId xmlns:p14="http://schemas.microsoft.com/office/powerpoint/2010/main" val="195778649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3D429C-9F83-3E46-84E1-C1947D1EFFD3}"/>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48EA52E0-AAD6-090E-B214-60125BA1702B}"/>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9884427-78F5-D8DA-0D79-506A3B3708B9}"/>
              </a:ext>
            </a:extLst>
          </p:cNvPr>
          <p:cNvSpPr>
            <a:spLocks noGrp="1"/>
          </p:cNvSpPr>
          <p:nvPr>
            <p:ph type="dt" sz="half" idx="10"/>
          </p:nvPr>
        </p:nvSpPr>
        <p:spPr/>
        <p:txBody>
          <a:bodyPr/>
          <a:lstStyle/>
          <a:p>
            <a:fld id="{BF9464F3-BC6D-5B43-9A1B-2B317927ADB4}" type="datetimeFigureOut">
              <a:rPr lang="en-US" smtClean="0"/>
              <a:t>8/31/23</a:t>
            </a:fld>
            <a:endParaRPr lang="en-US"/>
          </a:p>
        </p:txBody>
      </p:sp>
      <p:sp>
        <p:nvSpPr>
          <p:cNvPr id="5" name="Footer Placeholder 4">
            <a:extLst>
              <a:ext uri="{FF2B5EF4-FFF2-40B4-BE49-F238E27FC236}">
                <a16:creationId xmlns:a16="http://schemas.microsoft.com/office/drawing/2014/main" id="{D5AE4EDA-08E1-4E8D-1991-7F21E5E7AB0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DC25FF6-95D4-8AF8-E7DB-746DDF65F30A}"/>
              </a:ext>
            </a:extLst>
          </p:cNvPr>
          <p:cNvSpPr>
            <a:spLocks noGrp="1"/>
          </p:cNvSpPr>
          <p:nvPr>
            <p:ph type="sldNum" sz="quarter" idx="12"/>
          </p:nvPr>
        </p:nvSpPr>
        <p:spPr/>
        <p:txBody>
          <a:bodyPr/>
          <a:lstStyle/>
          <a:p>
            <a:fld id="{19DE940C-A82E-0C4B-9642-033433EA3C2C}" type="slidenum">
              <a:rPr lang="en-US" smtClean="0"/>
              <a:t>‹#›</a:t>
            </a:fld>
            <a:endParaRPr lang="en-US"/>
          </a:p>
        </p:txBody>
      </p:sp>
    </p:spTree>
    <p:extLst>
      <p:ext uri="{BB962C8B-B14F-4D97-AF65-F5344CB8AC3E}">
        <p14:creationId xmlns:p14="http://schemas.microsoft.com/office/powerpoint/2010/main" val="50589423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8D56DF-799A-76EE-41C5-70CC03A82F6E}"/>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7F559C1F-87E8-1A03-E6E7-834B43298ACF}"/>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72FB80A0-62B1-1F11-9059-54C93B9E15D8}"/>
              </a:ext>
            </a:extLst>
          </p:cNvPr>
          <p:cNvSpPr>
            <a:spLocks noGrp="1"/>
          </p:cNvSpPr>
          <p:nvPr>
            <p:ph type="dt" sz="half" idx="10"/>
          </p:nvPr>
        </p:nvSpPr>
        <p:spPr/>
        <p:txBody>
          <a:bodyPr/>
          <a:lstStyle/>
          <a:p>
            <a:fld id="{BF9464F3-BC6D-5B43-9A1B-2B317927ADB4}" type="datetimeFigureOut">
              <a:rPr lang="en-US" smtClean="0"/>
              <a:t>8/31/23</a:t>
            </a:fld>
            <a:endParaRPr lang="en-US"/>
          </a:p>
        </p:txBody>
      </p:sp>
      <p:sp>
        <p:nvSpPr>
          <p:cNvPr id="5" name="Footer Placeholder 4">
            <a:extLst>
              <a:ext uri="{FF2B5EF4-FFF2-40B4-BE49-F238E27FC236}">
                <a16:creationId xmlns:a16="http://schemas.microsoft.com/office/drawing/2014/main" id="{87CD6A44-92EB-41A0-0C60-4FEA24B75D2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FA84845-EFAF-DA19-9F59-4B7C336796B3}"/>
              </a:ext>
            </a:extLst>
          </p:cNvPr>
          <p:cNvSpPr>
            <a:spLocks noGrp="1"/>
          </p:cNvSpPr>
          <p:nvPr>
            <p:ph type="sldNum" sz="quarter" idx="12"/>
          </p:nvPr>
        </p:nvSpPr>
        <p:spPr/>
        <p:txBody>
          <a:bodyPr/>
          <a:lstStyle/>
          <a:p>
            <a:fld id="{19DE940C-A82E-0C4B-9642-033433EA3C2C}" type="slidenum">
              <a:rPr lang="en-US" smtClean="0"/>
              <a:t>‹#›</a:t>
            </a:fld>
            <a:endParaRPr lang="en-US"/>
          </a:p>
        </p:txBody>
      </p:sp>
    </p:spTree>
    <p:extLst>
      <p:ext uri="{BB962C8B-B14F-4D97-AF65-F5344CB8AC3E}">
        <p14:creationId xmlns:p14="http://schemas.microsoft.com/office/powerpoint/2010/main" val="7068878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A0810A-FC3F-03EA-374E-2AFE7D9AEF43}"/>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36C02A38-64B9-7740-3ED5-D8C2BEECBC4E}"/>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8C99C57-D6B6-44B2-015D-433F45DD99F7}"/>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4A3C57C1-91C1-87D4-2AC6-A1A3CE1910E7}"/>
              </a:ext>
            </a:extLst>
          </p:cNvPr>
          <p:cNvSpPr>
            <a:spLocks noGrp="1"/>
          </p:cNvSpPr>
          <p:nvPr>
            <p:ph type="dt" sz="half" idx="10"/>
          </p:nvPr>
        </p:nvSpPr>
        <p:spPr/>
        <p:txBody>
          <a:bodyPr/>
          <a:lstStyle/>
          <a:p>
            <a:fld id="{BF9464F3-BC6D-5B43-9A1B-2B317927ADB4}" type="datetimeFigureOut">
              <a:rPr lang="en-US" smtClean="0"/>
              <a:t>8/31/23</a:t>
            </a:fld>
            <a:endParaRPr lang="en-US"/>
          </a:p>
        </p:txBody>
      </p:sp>
      <p:sp>
        <p:nvSpPr>
          <p:cNvPr id="6" name="Footer Placeholder 5">
            <a:extLst>
              <a:ext uri="{FF2B5EF4-FFF2-40B4-BE49-F238E27FC236}">
                <a16:creationId xmlns:a16="http://schemas.microsoft.com/office/drawing/2014/main" id="{06559912-A991-FCD8-AD8C-EFC615D29EC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2C8E84D-77C7-1523-C8D4-DDDA0F28A868}"/>
              </a:ext>
            </a:extLst>
          </p:cNvPr>
          <p:cNvSpPr>
            <a:spLocks noGrp="1"/>
          </p:cNvSpPr>
          <p:nvPr>
            <p:ph type="sldNum" sz="quarter" idx="12"/>
          </p:nvPr>
        </p:nvSpPr>
        <p:spPr/>
        <p:txBody>
          <a:bodyPr/>
          <a:lstStyle/>
          <a:p>
            <a:fld id="{19DE940C-A82E-0C4B-9642-033433EA3C2C}" type="slidenum">
              <a:rPr lang="en-US" smtClean="0"/>
              <a:t>‹#›</a:t>
            </a:fld>
            <a:endParaRPr lang="en-US"/>
          </a:p>
        </p:txBody>
      </p:sp>
    </p:spTree>
    <p:extLst>
      <p:ext uri="{BB962C8B-B14F-4D97-AF65-F5344CB8AC3E}">
        <p14:creationId xmlns:p14="http://schemas.microsoft.com/office/powerpoint/2010/main" val="425176686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8CC9FC-74B6-9912-32AA-DB1F350938C8}"/>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CB3D6772-B969-C91E-A3F6-FD447C5CFD97}"/>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99193A19-6359-1C9A-E202-CB02B77512E3}"/>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5F9117FA-9C24-4939-C230-F631AD66182A}"/>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4C669605-F4FA-D451-CC0C-4D6DB219BEE7}"/>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FF41B62E-A107-9BDF-6CC8-5FB80A9B2BAC}"/>
              </a:ext>
            </a:extLst>
          </p:cNvPr>
          <p:cNvSpPr>
            <a:spLocks noGrp="1"/>
          </p:cNvSpPr>
          <p:nvPr>
            <p:ph type="dt" sz="half" idx="10"/>
          </p:nvPr>
        </p:nvSpPr>
        <p:spPr/>
        <p:txBody>
          <a:bodyPr/>
          <a:lstStyle/>
          <a:p>
            <a:fld id="{BF9464F3-BC6D-5B43-9A1B-2B317927ADB4}" type="datetimeFigureOut">
              <a:rPr lang="en-US" smtClean="0"/>
              <a:t>8/31/23</a:t>
            </a:fld>
            <a:endParaRPr lang="en-US"/>
          </a:p>
        </p:txBody>
      </p:sp>
      <p:sp>
        <p:nvSpPr>
          <p:cNvPr id="8" name="Footer Placeholder 7">
            <a:extLst>
              <a:ext uri="{FF2B5EF4-FFF2-40B4-BE49-F238E27FC236}">
                <a16:creationId xmlns:a16="http://schemas.microsoft.com/office/drawing/2014/main" id="{4CCD36CC-2FDC-9C1C-CD86-9821063A18D1}"/>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900DF7C2-23FD-EA49-D7F2-34B7FD1B822E}"/>
              </a:ext>
            </a:extLst>
          </p:cNvPr>
          <p:cNvSpPr>
            <a:spLocks noGrp="1"/>
          </p:cNvSpPr>
          <p:nvPr>
            <p:ph type="sldNum" sz="quarter" idx="12"/>
          </p:nvPr>
        </p:nvSpPr>
        <p:spPr/>
        <p:txBody>
          <a:bodyPr/>
          <a:lstStyle/>
          <a:p>
            <a:fld id="{19DE940C-A82E-0C4B-9642-033433EA3C2C}" type="slidenum">
              <a:rPr lang="en-US" smtClean="0"/>
              <a:t>‹#›</a:t>
            </a:fld>
            <a:endParaRPr lang="en-US"/>
          </a:p>
        </p:txBody>
      </p:sp>
    </p:spTree>
    <p:extLst>
      <p:ext uri="{BB962C8B-B14F-4D97-AF65-F5344CB8AC3E}">
        <p14:creationId xmlns:p14="http://schemas.microsoft.com/office/powerpoint/2010/main" val="408409046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E766E4-6E14-5217-B625-723830510FFC}"/>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F05E0704-1C1E-DEC6-F1E1-71F0FB8DA194}"/>
              </a:ext>
            </a:extLst>
          </p:cNvPr>
          <p:cNvSpPr>
            <a:spLocks noGrp="1"/>
          </p:cNvSpPr>
          <p:nvPr>
            <p:ph type="dt" sz="half" idx="10"/>
          </p:nvPr>
        </p:nvSpPr>
        <p:spPr/>
        <p:txBody>
          <a:bodyPr/>
          <a:lstStyle/>
          <a:p>
            <a:fld id="{BF9464F3-BC6D-5B43-9A1B-2B317927ADB4}" type="datetimeFigureOut">
              <a:rPr lang="en-US" smtClean="0"/>
              <a:t>8/31/23</a:t>
            </a:fld>
            <a:endParaRPr lang="en-US"/>
          </a:p>
        </p:txBody>
      </p:sp>
      <p:sp>
        <p:nvSpPr>
          <p:cNvPr id="4" name="Footer Placeholder 3">
            <a:extLst>
              <a:ext uri="{FF2B5EF4-FFF2-40B4-BE49-F238E27FC236}">
                <a16:creationId xmlns:a16="http://schemas.microsoft.com/office/drawing/2014/main" id="{971D910E-DD1C-272D-2BE7-E2375C9471CC}"/>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0915E8FE-F404-DE96-8305-A07B6CCB6877}"/>
              </a:ext>
            </a:extLst>
          </p:cNvPr>
          <p:cNvSpPr>
            <a:spLocks noGrp="1"/>
          </p:cNvSpPr>
          <p:nvPr>
            <p:ph type="sldNum" sz="quarter" idx="12"/>
          </p:nvPr>
        </p:nvSpPr>
        <p:spPr/>
        <p:txBody>
          <a:bodyPr/>
          <a:lstStyle/>
          <a:p>
            <a:fld id="{19DE940C-A82E-0C4B-9642-033433EA3C2C}" type="slidenum">
              <a:rPr lang="en-US" smtClean="0"/>
              <a:t>‹#›</a:t>
            </a:fld>
            <a:endParaRPr lang="en-US"/>
          </a:p>
        </p:txBody>
      </p:sp>
    </p:spTree>
    <p:extLst>
      <p:ext uri="{BB962C8B-B14F-4D97-AF65-F5344CB8AC3E}">
        <p14:creationId xmlns:p14="http://schemas.microsoft.com/office/powerpoint/2010/main" val="357807892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09748B36-447E-30AC-9563-434C9C87F19A}"/>
              </a:ext>
            </a:extLst>
          </p:cNvPr>
          <p:cNvSpPr>
            <a:spLocks noGrp="1"/>
          </p:cNvSpPr>
          <p:nvPr>
            <p:ph type="dt" sz="half" idx="10"/>
          </p:nvPr>
        </p:nvSpPr>
        <p:spPr/>
        <p:txBody>
          <a:bodyPr/>
          <a:lstStyle/>
          <a:p>
            <a:fld id="{BF9464F3-BC6D-5B43-9A1B-2B317927ADB4}" type="datetimeFigureOut">
              <a:rPr lang="en-US" smtClean="0"/>
              <a:t>8/31/23</a:t>
            </a:fld>
            <a:endParaRPr lang="en-US"/>
          </a:p>
        </p:txBody>
      </p:sp>
      <p:sp>
        <p:nvSpPr>
          <p:cNvPr id="3" name="Footer Placeholder 2">
            <a:extLst>
              <a:ext uri="{FF2B5EF4-FFF2-40B4-BE49-F238E27FC236}">
                <a16:creationId xmlns:a16="http://schemas.microsoft.com/office/drawing/2014/main" id="{CB06C0D7-6BC8-FF83-E293-33B15C05F762}"/>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AB7A732F-0882-3B50-5039-D8211DB7FE7B}"/>
              </a:ext>
            </a:extLst>
          </p:cNvPr>
          <p:cNvSpPr>
            <a:spLocks noGrp="1"/>
          </p:cNvSpPr>
          <p:nvPr>
            <p:ph type="sldNum" sz="quarter" idx="12"/>
          </p:nvPr>
        </p:nvSpPr>
        <p:spPr/>
        <p:txBody>
          <a:bodyPr/>
          <a:lstStyle/>
          <a:p>
            <a:fld id="{19DE940C-A82E-0C4B-9642-033433EA3C2C}" type="slidenum">
              <a:rPr lang="en-US" smtClean="0"/>
              <a:t>‹#›</a:t>
            </a:fld>
            <a:endParaRPr lang="en-US"/>
          </a:p>
        </p:txBody>
      </p:sp>
    </p:spTree>
    <p:extLst>
      <p:ext uri="{BB962C8B-B14F-4D97-AF65-F5344CB8AC3E}">
        <p14:creationId xmlns:p14="http://schemas.microsoft.com/office/powerpoint/2010/main" val="158685263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EEC00A-555C-5B68-90CB-C51A1CD0A2F1}"/>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F1B2B59B-A21B-32A3-23C6-0A0348B8FA5E}"/>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DEF16E25-43CE-9446-5DFD-E28BF4BB53F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451B16A1-58A7-B21B-C054-0408C6D192E2}"/>
              </a:ext>
            </a:extLst>
          </p:cNvPr>
          <p:cNvSpPr>
            <a:spLocks noGrp="1"/>
          </p:cNvSpPr>
          <p:nvPr>
            <p:ph type="dt" sz="half" idx="10"/>
          </p:nvPr>
        </p:nvSpPr>
        <p:spPr/>
        <p:txBody>
          <a:bodyPr/>
          <a:lstStyle/>
          <a:p>
            <a:fld id="{BF9464F3-BC6D-5B43-9A1B-2B317927ADB4}" type="datetimeFigureOut">
              <a:rPr lang="en-US" smtClean="0"/>
              <a:t>8/31/23</a:t>
            </a:fld>
            <a:endParaRPr lang="en-US"/>
          </a:p>
        </p:txBody>
      </p:sp>
      <p:sp>
        <p:nvSpPr>
          <p:cNvPr id="6" name="Footer Placeholder 5">
            <a:extLst>
              <a:ext uri="{FF2B5EF4-FFF2-40B4-BE49-F238E27FC236}">
                <a16:creationId xmlns:a16="http://schemas.microsoft.com/office/drawing/2014/main" id="{A5A16039-2AF3-EAA9-B966-E4C37B59849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53320A3-ECA7-3670-2752-2C2FDA4D6C53}"/>
              </a:ext>
            </a:extLst>
          </p:cNvPr>
          <p:cNvSpPr>
            <a:spLocks noGrp="1"/>
          </p:cNvSpPr>
          <p:nvPr>
            <p:ph type="sldNum" sz="quarter" idx="12"/>
          </p:nvPr>
        </p:nvSpPr>
        <p:spPr/>
        <p:txBody>
          <a:bodyPr/>
          <a:lstStyle/>
          <a:p>
            <a:fld id="{19DE940C-A82E-0C4B-9642-033433EA3C2C}" type="slidenum">
              <a:rPr lang="en-US" smtClean="0"/>
              <a:t>‹#›</a:t>
            </a:fld>
            <a:endParaRPr lang="en-US"/>
          </a:p>
        </p:txBody>
      </p:sp>
    </p:spTree>
    <p:extLst>
      <p:ext uri="{BB962C8B-B14F-4D97-AF65-F5344CB8AC3E}">
        <p14:creationId xmlns:p14="http://schemas.microsoft.com/office/powerpoint/2010/main" val="397896920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C95BC6-5766-6EFD-DC11-18FA414271A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4FA70007-5D3D-DB1B-7875-F8693CAC305A}"/>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7BDFC751-DD2E-D3CF-A8DC-773A4B7B5F5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7D01E18-1DB5-9160-17B2-B912E06C9F56}"/>
              </a:ext>
            </a:extLst>
          </p:cNvPr>
          <p:cNvSpPr>
            <a:spLocks noGrp="1"/>
          </p:cNvSpPr>
          <p:nvPr>
            <p:ph type="dt" sz="half" idx="10"/>
          </p:nvPr>
        </p:nvSpPr>
        <p:spPr/>
        <p:txBody>
          <a:bodyPr/>
          <a:lstStyle/>
          <a:p>
            <a:fld id="{BF9464F3-BC6D-5B43-9A1B-2B317927ADB4}" type="datetimeFigureOut">
              <a:rPr lang="en-US" smtClean="0"/>
              <a:t>8/31/23</a:t>
            </a:fld>
            <a:endParaRPr lang="en-US"/>
          </a:p>
        </p:txBody>
      </p:sp>
      <p:sp>
        <p:nvSpPr>
          <p:cNvPr id="6" name="Footer Placeholder 5">
            <a:extLst>
              <a:ext uri="{FF2B5EF4-FFF2-40B4-BE49-F238E27FC236}">
                <a16:creationId xmlns:a16="http://schemas.microsoft.com/office/drawing/2014/main" id="{1F7974E4-A733-D74E-9C4F-B023EFE0E0B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65521F0-4ED9-361D-6057-A4F6AD8BF875}"/>
              </a:ext>
            </a:extLst>
          </p:cNvPr>
          <p:cNvSpPr>
            <a:spLocks noGrp="1"/>
          </p:cNvSpPr>
          <p:nvPr>
            <p:ph type="sldNum" sz="quarter" idx="12"/>
          </p:nvPr>
        </p:nvSpPr>
        <p:spPr/>
        <p:txBody>
          <a:bodyPr/>
          <a:lstStyle/>
          <a:p>
            <a:fld id="{19DE940C-A82E-0C4B-9642-033433EA3C2C}" type="slidenum">
              <a:rPr lang="en-US" smtClean="0"/>
              <a:t>‹#›</a:t>
            </a:fld>
            <a:endParaRPr lang="en-US"/>
          </a:p>
        </p:txBody>
      </p:sp>
    </p:spTree>
    <p:extLst>
      <p:ext uri="{BB962C8B-B14F-4D97-AF65-F5344CB8AC3E}">
        <p14:creationId xmlns:p14="http://schemas.microsoft.com/office/powerpoint/2010/main" val="360497803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ABEAFF5-244B-1CF4-F39E-EB3DE2026FCA}"/>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31F4F9B1-7885-0332-6E3D-374E7641DABD}"/>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35026C6-0242-16D2-FFF7-0673CA115E8F}"/>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F9464F3-BC6D-5B43-9A1B-2B317927ADB4}" type="datetimeFigureOut">
              <a:rPr lang="en-US" smtClean="0"/>
              <a:t>8/31/23</a:t>
            </a:fld>
            <a:endParaRPr lang="en-US"/>
          </a:p>
        </p:txBody>
      </p:sp>
      <p:sp>
        <p:nvSpPr>
          <p:cNvPr id="5" name="Footer Placeholder 4">
            <a:extLst>
              <a:ext uri="{FF2B5EF4-FFF2-40B4-BE49-F238E27FC236}">
                <a16:creationId xmlns:a16="http://schemas.microsoft.com/office/drawing/2014/main" id="{FC17A82C-CC1D-EC53-4139-B2C223A13845}"/>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A015C620-BB56-4689-9447-8352A26FDF55}"/>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9DE940C-A82E-0C4B-9642-033433EA3C2C}" type="slidenum">
              <a:rPr lang="en-US" smtClean="0"/>
              <a:t>‹#›</a:t>
            </a:fld>
            <a:endParaRPr lang="en-US"/>
          </a:p>
        </p:txBody>
      </p:sp>
    </p:spTree>
    <p:extLst>
      <p:ext uri="{BB962C8B-B14F-4D97-AF65-F5344CB8AC3E}">
        <p14:creationId xmlns:p14="http://schemas.microsoft.com/office/powerpoint/2010/main" val="359224143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2.xml"/><Relationship Id="rId4" Type="http://schemas.openxmlformats.org/officeDocument/2006/relationships/image" Target="../media/image2.tiff"/></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3.emf"/><Relationship Id="rId2" Type="http://schemas.openxmlformats.org/officeDocument/2006/relationships/image" Target="../media/image12.emf"/><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5.emf"/><Relationship Id="rId2" Type="http://schemas.openxmlformats.org/officeDocument/2006/relationships/image" Target="../media/image14.emf"/><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17.emf"/><Relationship Id="rId2" Type="http://schemas.openxmlformats.org/officeDocument/2006/relationships/image" Target="../media/image16.emf"/><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image" Target="../media/image19.emf"/><Relationship Id="rId2" Type="http://schemas.openxmlformats.org/officeDocument/2006/relationships/image" Target="../media/image18.emf"/><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9.xml"/><Relationship Id="rId1" Type="http://schemas.openxmlformats.org/officeDocument/2006/relationships/slideLayout" Target="../slideLayouts/slideLayout13.xml"/></Relationships>
</file>

<file path=ppt/slides/_rels/slide16.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0.xml"/><Relationship Id="rId1" Type="http://schemas.openxmlformats.org/officeDocument/2006/relationships/slideLayout" Target="../slideLayouts/slideLayout13.xml"/><Relationship Id="rId5" Type="http://schemas.openxmlformats.org/officeDocument/2006/relationships/image" Target="../media/image22.jpeg"/><Relationship Id="rId4" Type="http://schemas.openxmlformats.org/officeDocument/2006/relationships/image" Target="../media/image21.jpeg"/></Relationships>
</file>

<file path=ppt/slides/_rels/slide17.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1.xml"/><Relationship Id="rId1" Type="http://schemas.openxmlformats.org/officeDocument/2006/relationships/slideLayout" Target="../slideLayouts/slideLayout12.xml"/><Relationship Id="rId4" Type="http://schemas.openxmlformats.org/officeDocument/2006/relationships/image" Target="../media/image2.tiff"/></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13.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3.png"/><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3.xml"/><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8" Type="http://schemas.openxmlformats.org/officeDocument/2006/relationships/image" Target="../media/image10.png"/><Relationship Id="rId3" Type="http://schemas.openxmlformats.org/officeDocument/2006/relationships/image" Target="../media/image5.gif"/><Relationship Id="rId7" Type="http://schemas.openxmlformats.org/officeDocument/2006/relationships/image" Target="../media/image9.jpeg"/><Relationship Id="rId2" Type="http://schemas.openxmlformats.org/officeDocument/2006/relationships/notesSlide" Target="../notesSlides/notesSlide4.xml"/><Relationship Id="rId1" Type="http://schemas.openxmlformats.org/officeDocument/2006/relationships/slideLayout" Target="../slideLayouts/slideLayout13.xml"/><Relationship Id="rId6" Type="http://schemas.openxmlformats.org/officeDocument/2006/relationships/image" Target="../media/image8.png"/><Relationship Id="rId5" Type="http://schemas.openxmlformats.org/officeDocument/2006/relationships/image" Target="../media/image7.tiff"/><Relationship Id="rId4" Type="http://schemas.openxmlformats.org/officeDocument/2006/relationships/image" Target="../media/image6.png"/></Relationships>
</file>

<file path=ppt/slides/_rels/slide5.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5.xml"/><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3.xml"/></Relationships>
</file>

<file path=ppt/slides/_rels/slide9.xml.rels><?xml version="1.0" encoding="UTF-8" standalone="yes"?>
<Relationships xmlns="http://schemas.openxmlformats.org/package/2006/relationships"><Relationship Id="rId2" Type="http://schemas.openxmlformats.org/officeDocument/2006/relationships/image" Target="../media/image11.emf"/><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 Placeholder 7">
            <a:extLst>
              <a:ext uri="{FF2B5EF4-FFF2-40B4-BE49-F238E27FC236}">
                <a16:creationId xmlns:a16="http://schemas.microsoft.com/office/drawing/2014/main" id="{B02A7D79-041E-2E4F-8B41-5268F6702DAF}"/>
              </a:ext>
            </a:extLst>
          </p:cNvPr>
          <p:cNvSpPr>
            <a:spLocks noGrp="1"/>
          </p:cNvSpPr>
          <p:nvPr>
            <p:ph type="body" sz="quarter" idx="11"/>
          </p:nvPr>
        </p:nvSpPr>
        <p:spPr>
          <a:xfrm>
            <a:off x="227264" y="2373749"/>
            <a:ext cx="6813615" cy="4210874"/>
          </a:xfrm>
        </p:spPr>
        <p:txBody>
          <a:bodyPr>
            <a:normAutofit/>
          </a:bodyPr>
          <a:lstStyle/>
          <a:p>
            <a:pPr>
              <a:lnSpc>
                <a:spcPct val="100000"/>
              </a:lnSpc>
              <a:spcAft>
                <a:spcPts val="600"/>
              </a:spcAft>
            </a:pPr>
            <a:r>
              <a:rPr lang="en-US" sz="2400" b="1" dirty="0">
                <a:solidFill>
                  <a:srgbClr val="000000"/>
                </a:solidFill>
              </a:rPr>
              <a:t>Gabriella Y Meltzer</a:t>
            </a:r>
            <a:r>
              <a:rPr lang="en-US" sz="2400" dirty="0">
                <a:solidFill>
                  <a:srgbClr val="000000"/>
                </a:solidFill>
              </a:rPr>
              <a:t>, Joan A Casey, Joel Schwartz, Michelle L Bell, G Brooke Anderson, </a:t>
            </a:r>
            <a:r>
              <a:rPr lang="en-US" sz="2400" dirty="0" err="1">
                <a:solidFill>
                  <a:srgbClr val="000000"/>
                </a:solidFill>
              </a:rPr>
              <a:t>Marianthi</a:t>
            </a:r>
            <a:r>
              <a:rPr lang="en-US" sz="2400" dirty="0">
                <a:solidFill>
                  <a:srgbClr val="000000"/>
                </a:solidFill>
              </a:rPr>
              <a:t>-Anna </a:t>
            </a:r>
            <a:r>
              <a:rPr lang="en-US" sz="2400" dirty="0" err="1">
                <a:solidFill>
                  <a:srgbClr val="000000"/>
                </a:solidFill>
              </a:rPr>
              <a:t>Kioumourtzoglou</a:t>
            </a:r>
            <a:r>
              <a:rPr lang="en-US" sz="2400" dirty="0">
                <a:solidFill>
                  <a:srgbClr val="000000"/>
                </a:solidFill>
              </a:rPr>
              <a:t>, Jared Fox, Robbie M Parks</a:t>
            </a:r>
          </a:p>
          <a:p>
            <a:pPr>
              <a:spcAft>
                <a:spcPts val="600"/>
              </a:spcAft>
            </a:pPr>
            <a:endParaRPr lang="en-US" sz="2400" dirty="0">
              <a:solidFill>
                <a:srgbClr val="000000"/>
              </a:solidFill>
            </a:endParaRPr>
          </a:p>
          <a:p>
            <a:pPr>
              <a:spcAft>
                <a:spcPts val="600"/>
              </a:spcAft>
            </a:pPr>
            <a:r>
              <a:rPr lang="en-US" sz="2400" dirty="0">
                <a:solidFill>
                  <a:srgbClr val="000000"/>
                </a:solidFill>
              </a:rPr>
              <a:t>August 16, 2023</a:t>
            </a:r>
          </a:p>
          <a:p>
            <a:pPr>
              <a:spcAft>
                <a:spcPts val="600"/>
              </a:spcAft>
            </a:pPr>
            <a:endParaRPr lang="en-US" sz="2400" dirty="0">
              <a:solidFill>
                <a:srgbClr val="000000"/>
              </a:solidFill>
            </a:endParaRPr>
          </a:p>
          <a:p>
            <a:pPr>
              <a:spcAft>
                <a:spcPts val="600"/>
              </a:spcAft>
            </a:pPr>
            <a:r>
              <a:rPr lang="en-US" sz="2400" dirty="0">
                <a:solidFill>
                  <a:srgbClr val="000000"/>
                </a:solidFill>
              </a:rPr>
              <a:t>Email: gm3085@cumc.columbia.edu</a:t>
            </a:r>
          </a:p>
          <a:p>
            <a:pPr>
              <a:spcAft>
                <a:spcPts val="600"/>
              </a:spcAft>
            </a:pPr>
            <a:r>
              <a:rPr lang="en-GB" sz="2400" dirty="0">
                <a:solidFill>
                  <a:srgbClr val="000000"/>
                </a:solidFill>
              </a:rPr>
              <a:t>Twitter: @</a:t>
            </a:r>
            <a:r>
              <a:rPr lang="en-GB" sz="2400" dirty="0" err="1">
                <a:solidFill>
                  <a:srgbClr val="000000"/>
                </a:solidFill>
              </a:rPr>
              <a:t>gabriellameltz</a:t>
            </a:r>
            <a:r>
              <a:rPr lang="en-GB" sz="2400" dirty="0">
                <a:solidFill>
                  <a:srgbClr val="000000"/>
                </a:solidFill>
              </a:rPr>
              <a:t> </a:t>
            </a:r>
          </a:p>
        </p:txBody>
      </p:sp>
      <p:pic>
        <p:nvPicPr>
          <p:cNvPr id="12" name="Picture 11">
            <a:extLst>
              <a:ext uri="{FF2B5EF4-FFF2-40B4-BE49-F238E27FC236}">
                <a16:creationId xmlns:a16="http://schemas.microsoft.com/office/drawing/2014/main" id="{694D26FD-FFFC-4947-B4BA-5B2CB15152AE}"/>
              </a:ext>
            </a:extLst>
          </p:cNvPr>
          <p:cNvPicPr>
            <a:picLocks noChangeAspect="1"/>
          </p:cNvPicPr>
          <p:nvPr/>
        </p:nvPicPr>
        <p:blipFill>
          <a:blip r:embed="rId3"/>
          <a:srcRect/>
          <a:stretch/>
        </p:blipFill>
        <p:spPr>
          <a:xfrm>
            <a:off x="7612891" y="475696"/>
            <a:ext cx="4083327" cy="5769918"/>
          </a:xfrm>
          <a:prstGeom prst="rect">
            <a:avLst/>
          </a:prstGeom>
        </p:spPr>
      </p:pic>
      <p:pic>
        <p:nvPicPr>
          <p:cNvPr id="10" name="Picture 9">
            <a:extLst>
              <a:ext uri="{FF2B5EF4-FFF2-40B4-BE49-F238E27FC236}">
                <a16:creationId xmlns:a16="http://schemas.microsoft.com/office/drawing/2014/main" id="{946C3E44-2966-6D4F-84E3-A266B88C3A7C}"/>
              </a:ext>
            </a:extLst>
          </p:cNvPr>
          <p:cNvPicPr>
            <a:picLocks noChangeAspect="1"/>
          </p:cNvPicPr>
          <p:nvPr/>
        </p:nvPicPr>
        <p:blipFill>
          <a:blip r:embed="rId4"/>
          <a:stretch>
            <a:fillRect/>
          </a:stretch>
        </p:blipFill>
        <p:spPr>
          <a:xfrm>
            <a:off x="227264" y="5985560"/>
            <a:ext cx="3711282" cy="520108"/>
          </a:xfrm>
          <a:prstGeom prst="rect">
            <a:avLst/>
          </a:prstGeom>
        </p:spPr>
      </p:pic>
      <p:sp>
        <p:nvSpPr>
          <p:cNvPr id="7" name="TextBox 6">
            <a:extLst>
              <a:ext uri="{FF2B5EF4-FFF2-40B4-BE49-F238E27FC236}">
                <a16:creationId xmlns:a16="http://schemas.microsoft.com/office/drawing/2014/main" id="{04753AC2-5458-0C4B-BE91-5C3702E4FE9E}"/>
              </a:ext>
            </a:extLst>
          </p:cNvPr>
          <p:cNvSpPr txBox="1"/>
          <p:nvPr/>
        </p:nvSpPr>
        <p:spPr>
          <a:xfrm>
            <a:off x="9981282" y="143221"/>
            <a:ext cx="1855122" cy="369332"/>
          </a:xfrm>
          <a:prstGeom prst="rect">
            <a:avLst/>
          </a:prstGeom>
          <a:noFill/>
        </p:spPr>
        <p:txBody>
          <a:bodyPr wrap="square" rtlCol="0">
            <a:spAutoFit/>
          </a:bodyPr>
          <a:lstStyle/>
          <a:p>
            <a:r>
              <a:rPr lang="en-US" dirty="0">
                <a:solidFill>
                  <a:srgbClr val="000000"/>
                </a:solidFill>
              </a:rPr>
              <a:t>Art by Amy Wolfe</a:t>
            </a:r>
          </a:p>
        </p:txBody>
      </p:sp>
      <p:sp>
        <p:nvSpPr>
          <p:cNvPr id="14" name="Title 5">
            <a:extLst>
              <a:ext uri="{FF2B5EF4-FFF2-40B4-BE49-F238E27FC236}">
                <a16:creationId xmlns:a16="http://schemas.microsoft.com/office/drawing/2014/main" id="{A869EF86-8F53-DD40-A3A7-A0AE6F9F88A3}"/>
              </a:ext>
            </a:extLst>
          </p:cNvPr>
          <p:cNvSpPr>
            <a:spLocks noGrp="1"/>
          </p:cNvSpPr>
          <p:nvPr>
            <p:ph type="title"/>
          </p:nvPr>
        </p:nvSpPr>
        <p:spPr>
          <a:xfrm>
            <a:off x="227264" y="273377"/>
            <a:ext cx="5171213" cy="1951349"/>
          </a:xfrm>
        </p:spPr>
        <p:txBody>
          <a:bodyPr>
            <a:normAutofit fontScale="90000"/>
          </a:bodyPr>
          <a:lstStyle/>
          <a:p>
            <a:pPr>
              <a:lnSpc>
                <a:spcPct val="100000"/>
              </a:lnSpc>
            </a:pPr>
            <a:r>
              <a:rPr lang="en-US" sz="4000" dirty="0">
                <a:solidFill>
                  <a:srgbClr val="000000"/>
                </a:solidFill>
                <a:latin typeface="+mn-lt"/>
                <a:cs typeface="Arial" panose="020B0604020202020204" pitchFamily="34" charset="0"/>
              </a:rPr>
              <a:t>Disruption to Test Scores after Tropical Cyclones in the United States</a:t>
            </a:r>
          </a:p>
        </p:txBody>
      </p:sp>
    </p:spTree>
    <p:extLst>
      <p:ext uri="{BB962C8B-B14F-4D97-AF65-F5344CB8AC3E}">
        <p14:creationId xmlns:p14="http://schemas.microsoft.com/office/powerpoint/2010/main" val="76228716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1">
            <a:extLst>
              <a:ext uri="{FF2B5EF4-FFF2-40B4-BE49-F238E27FC236}">
                <a16:creationId xmlns:a16="http://schemas.microsoft.com/office/drawing/2014/main" id="{B36D5F5D-B96F-3BED-5F0E-D1504DE1DAC2}"/>
              </a:ext>
            </a:extLst>
          </p:cNvPr>
          <p:cNvSpPr>
            <a:spLocks noChangeArrowheads="1"/>
          </p:cNvSpPr>
          <p:nvPr/>
        </p:nvSpPr>
        <p:spPr bwMode="auto">
          <a:xfrm>
            <a:off x="2784475" y="1344613"/>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US"/>
          </a:p>
        </p:txBody>
      </p:sp>
      <p:sp>
        <p:nvSpPr>
          <p:cNvPr id="8" name="TextBox 7">
            <a:extLst>
              <a:ext uri="{FF2B5EF4-FFF2-40B4-BE49-F238E27FC236}">
                <a16:creationId xmlns:a16="http://schemas.microsoft.com/office/drawing/2014/main" id="{2EA23185-C481-B795-F473-386FDD1410CE}"/>
              </a:ext>
            </a:extLst>
          </p:cNvPr>
          <p:cNvSpPr txBox="1"/>
          <p:nvPr/>
        </p:nvSpPr>
        <p:spPr>
          <a:xfrm>
            <a:off x="4545191" y="277181"/>
            <a:ext cx="3101618" cy="400110"/>
          </a:xfrm>
          <a:prstGeom prst="rect">
            <a:avLst/>
          </a:prstGeom>
          <a:noFill/>
        </p:spPr>
        <p:txBody>
          <a:bodyPr wrap="none" rtlCol="0">
            <a:spAutoFit/>
          </a:bodyPr>
          <a:lstStyle/>
          <a:p>
            <a:r>
              <a:rPr lang="en-US" sz="2000" dirty="0"/>
              <a:t>Table 1. Univariate Statistics</a:t>
            </a:r>
          </a:p>
        </p:txBody>
      </p:sp>
      <p:graphicFrame>
        <p:nvGraphicFramePr>
          <p:cNvPr id="2" name="Table 1">
            <a:extLst>
              <a:ext uri="{FF2B5EF4-FFF2-40B4-BE49-F238E27FC236}">
                <a16:creationId xmlns:a16="http://schemas.microsoft.com/office/drawing/2014/main" id="{EC8A0687-A3EF-17F4-C856-A4132A0754AB}"/>
              </a:ext>
            </a:extLst>
          </p:cNvPr>
          <p:cNvGraphicFramePr>
            <a:graphicFrameLocks noGrp="1"/>
          </p:cNvGraphicFramePr>
          <p:nvPr>
            <p:extLst>
              <p:ext uri="{D42A27DB-BD31-4B8C-83A1-F6EECF244321}">
                <p14:modId xmlns:p14="http://schemas.microsoft.com/office/powerpoint/2010/main" val="2255820425"/>
              </p:ext>
            </p:extLst>
          </p:nvPr>
        </p:nvGraphicFramePr>
        <p:xfrm>
          <a:off x="664685" y="833167"/>
          <a:ext cx="10862630" cy="5107523"/>
        </p:xfrm>
        <a:graphic>
          <a:graphicData uri="http://schemas.openxmlformats.org/drawingml/2006/table">
            <a:tbl>
              <a:tblPr firstRow="1" firstCol="1" bandRow="1">
                <a:tableStyleId>{5C22544A-7EE6-4342-B048-85BDC9FD1C3A}</a:tableStyleId>
              </a:tblPr>
              <a:tblGrid>
                <a:gridCol w="2266405">
                  <a:extLst>
                    <a:ext uri="{9D8B030D-6E8A-4147-A177-3AD203B41FA5}">
                      <a16:colId xmlns:a16="http://schemas.microsoft.com/office/drawing/2014/main" val="2644486500"/>
                    </a:ext>
                  </a:extLst>
                </a:gridCol>
                <a:gridCol w="2736987">
                  <a:extLst>
                    <a:ext uri="{9D8B030D-6E8A-4147-A177-3AD203B41FA5}">
                      <a16:colId xmlns:a16="http://schemas.microsoft.com/office/drawing/2014/main" val="3805705299"/>
                    </a:ext>
                  </a:extLst>
                </a:gridCol>
                <a:gridCol w="592508">
                  <a:extLst>
                    <a:ext uri="{9D8B030D-6E8A-4147-A177-3AD203B41FA5}">
                      <a16:colId xmlns:a16="http://schemas.microsoft.com/office/drawing/2014/main" val="807534413"/>
                    </a:ext>
                  </a:extLst>
                </a:gridCol>
                <a:gridCol w="526673">
                  <a:extLst>
                    <a:ext uri="{9D8B030D-6E8A-4147-A177-3AD203B41FA5}">
                      <a16:colId xmlns:a16="http://schemas.microsoft.com/office/drawing/2014/main" val="1792107881"/>
                    </a:ext>
                  </a:extLst>
                </a:gridCol>
                <a:gridCol w="526673">
                  <a:extLst>
                    <a:ext uri="{9D8B030D-6E8A-4147-A177-3AD203B41FA5}">
                      <a16:colId xmlns:a16="http://schemas.microsoft.com/office/drawing/2014/main" val="3409276150"/>
                    </a:ext>
                  </a:extLst>
                </a:gridCol>
                <a:gridCol w="526673">
                  <a:extLst>
                    <a:ext uri="{9D8B030D-6E8A-4147-A177-3AD203B41FA5}">
                      <a16:colId xmlns:a16="http://schemas.microsoft.com/office/drawing/2014/main" val="802530815"/>
                    </a:ext>
                  </a:extLst>
                </a:gridCol>
                <a:gridCol w="526673">
                  <a:extLst>
                    <a:ext uri="{9D8B030D-6E8A-4147-A177-3AD203B41FA5}">
                      <a16:colId xmlns:a16="http://schemas.microsoft.com/office/drawing/2014/main" val="530360189"/>
                    </a:ext>
                  </a:extLst>
                </a:gridCol>
                <a:gridCol w="526673">
                  <a:extLst>
                    <a:ext uri="{9D8B030D-6E8A-4147-A177-3AD203B41FA5}">
                      <a16:colId xmlns:a16="http://schemas.microsoft.com/office/drawing/2014/main" val="694043412"/>
                    </a:ext>
                  </a:extLst>
                </a:gridCol>
                <a:gridCol w="526673">
                  <a:extLst>
                    <a:ext uri="{9D8B030D-6E8A-4147-A177-3AD203B41FA5}">
                      <a16:colId xmlns:a16="http://schemas.microsoft.com/office/drawing/2014/main" val="1866245143"/>
                    </a:ext>
                  </a:extLst>
                </a:gridCol>
                <a:gridCol w="526673">
                  <a:extLst>
                    <a:ext uri="{9D8B030D-6E8A-4147-A177-3AD203B41FA5}">
                      <a16:colId xmlns:a16="http://schemas.microsoft.com/office/drawing/2014/main" val="289657091"/>
                    </a:ext>
                  </a:extLst>
                </a:gridCol>
                <a:gridCol w="526673">
                  <a:extLst>
                    <a:ext uri="{9D8B030D-6E8A-4147-A177-3AD203B41FA5}">
                      <a16:colId xmlns:a16="http://schemas.microsoft.com/office/drawing/2014/main" val="920175231"/>
                    </a:ext>
                  </a:extLst>
                </a:gridCol>
                <a:gridCol w="526673">
                  <a:extLst>
                    <a:ext uri="{9D8B030D-6E8A-4147-A177-3AD203B41FA5}">
                      <a16:colId xmlns:a16="http://schemas.microsoft.com/office/drawing/2014/main" val="1904421439"/>
                    </a:ext>
                  </a:extLst>
                </a:gridCol>
                <a:gridCol w="526673">
                  <a:extLst>
                    <a:ext uri="{9D8B030D-6E8A-4147-A177-3AD203B41FA5}">
                      <a16:colId xmlns:a16="http://schemas.microsoft.com/office/drawing/2014/main" val="3021185827"/>
                    </a:ext>
                  </a:extLst>
                </a:gridCol>
              </a:tblGrid>
              <a:tr h="295850">
                <a:tc>
                  <a:txBody>
                    <a:bodyPr/>
                    <a:lstStyle/>
                    <a:p>
                      <a:pPr marL="0" marR="0">
                        <a:spcBef>
                          <a:spcPts val="0"/>
                        </a:spcBef>
                        <a:spcAft>
                          <a:spcPts val="0"/>
                        </a:spcAft>
                      </a:pPr>
                      <a:r>
                        <a:rPr lang="en-US" sz="1200">
                          <a:effectLst/>
                        </a:rPr>
                        <a:t> </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 </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dirty="0">
                          <a:effectLst/>
                        </a:rPr>
                        <a:t>Grade</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nchor="ctr"/>
                </a:tc>
                <a:tc gridSpan="5">
                  <a:txBody>
                    <a:bodyPr/>
                    <a:lstStyle/>
                    <a:p>
                      <a:pPr marL="0" marR="0" algn="ctr">
                        <a:spcBef>
                          <a:spcPts val="0"/>
                        </a:spcBef>
                        <a:spcAft>
                          <a:spcPts val="0"/>
                        </a:spcAft>
                      </a:pPr>
                      <a:r>
                        <a:rPr lang="en-US" sz="1200">
                          <a:effectLst/>
                        </a:rPr>
                        <a:t>2009 percentiles</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99394" marR="99394" marT="49697" marB="49697"/>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gridSpan="5">
                  <a:txBody>
                    <a:bodyPr/>
                    <a:lstStyle/>
                    <a:p>
                      <a:pPr marL="0" marR="0" algn="ctr">
                        <a:spcBef>
                          <a:spcPts val="0"/>
                        </a:spcBef>
                        <a:spcAft>
                          <a:spcPts val="0"/>
                        </a:spcAft>
                      </a:pPr>
                      <a:r>
                        <a:rPr lang="en-US" sz="1200">
                          <a:effectLst/>
                        </a:rPr>
                        <a:t>2018 percentiles</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99394" marR="99394" marT="49697" marB="49697"/>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830935585"/>
                  </a:ext>
                </a:extLst>
              </a:tr>
              <a:tr h="193113">
                <a:tc rowSpan="13">
                  <a:txBody>
                    <a:bodyPr/>
                    <a:lstStyle/>
                    <a:p>
                      <a:pPr marL="0" marR="0" algn="ctr">
                        <a:spcBef>
                          <a:spcPts val="0"/>
                        </a:spcBef>
                        <a:spcAft>
                          <a:spcPts val="0"/>
                        </a:spcAft>
                      </a:pPr>
                      <a:r>
                        <a:rPr lang="en-US" sz="1200">
                          <a:effectLst/>
                        </a:rPr>
                        <a:t>Grade-specific standardized test scores</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99394" marR="99394" marT="49697" marB="49697" anchor="ctr"/>
                </a:tc>
                <a:tc>
                  <a:txBody>
                    <a:bodyPr/>
                    <a:lstStyle/>
                    <a:p>
                      <a:pPr marL="0" marR="0">
                        <a:spcBef>
                          <a:spcPts val="0"/>
                        </a:spcBef>
                        <a:spcAft>
                          <a:spcPts val="0"/>
                        </a:spcAft>
                      </a:pPr>
                      <a:r>
                        <a:rPr lang="en-US" sz="1200">
                          <a:effectLst/>
                        </a:rPr>
                        <a:t> </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 </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5</a:t>
                      </a:r>
                      <a:r>
                        <a:rPr lang="en-US" sz="1200" baseline="30000">
                          <a:effectLst/>
                        </a:rPr>
                        <a:t>th</a:t>
                      </a:r>
                      <a:r>
                        <a:rPr lang="en-US" sz="1200">
                          <a:effectLst/>
                        </a:rPr>
                        <a:t> </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25</a:t>
                      </a:r>
                      <a:r>
                        <a:rPr lang="en-US" sz="1200" baseline="30000">
                          <a:effectLst/>
                        </a:rPr>
                        <a:t>th</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50</a:t>
                      </a:r>
                      <a:r>
                        <a:rPr lang="en-US" sz="1200" baseline="30000">
                          <a:effectLst/>
                        </a:rPr>
                        <a:t>th</a:t>
                      </a:r>
                      <a:r>
                        <a:rPr lang="en-US" sz="1200">
                          <a:effectLst/>
                        </a:rPr>
                        <a:t> </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75</a:t>
                      </a:r>
                      <a:r>
                        <a:rPr lang="en-US" sz="1200" baseline="30000">
                          <a:effectLst/>
                        </a:rPr>
                        <a:t>th</a:t>
                      </a:r>
                      <a:r>
                        <a:rPr lang="en-US" sz="1200">
                          <a:effectLst/>
                        </a:rPr>
                        <a:t> </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95</a:t>
                      </a:r>
                      <a:r>
                        <a:rPr lang="en-US" sz="1200" baseline="30000">
                          <a:effectLst/>
                        </a:rPr>
                        <a:t>th</a:t>
                      </a:r>
                      <a:r>
                        <a:rPr lang="en-US" sz="1200">
                          <a:effectLst/>
                        </a:rPr>
                        <a:t> </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5</a:t>
                      </a:r>
                      <a:r>
                        <a:rPr lang="en-US" sz="1200" baseline="30000">
                          <a:effectLst/>
                        </a:rPr>
                        <a:t>th</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25</a:t>
                      </a:r>
                      <a:r>
                        <a:rPr lang="en-US" sz="1200" baseline="30000">
                          <a:effectLst/>
                        </a:rPr>
                        <a:t>th</a:t>
                      </a:r>
                      <a:r>
                        <a:rPr lang="en-US" sz="1200">
                          <a:effectLst/>
                        </a:rPr>
                        <a:t> </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50</a:t>
                      </a:r>
                      <a:r>
                        <a:rPr lang="en-US" sz="1200" baseline="30000">
                          <a:effectLst/>
                        </a:rPr>
                        <a:t>th</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75</a:t>
                      </a:r>
                      <a:r>
                        <a:rPr lang="en-US" sz="1200" baseline="30000">
                          <a:effectLst/>
                        </a:rPr>
                        <a:t>th</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95</a:t>
                      </a:r>
                      <a:r>
                        <a:rPr lang="en-US" sz="1200" baseline="30000">
                          <a:effectLst/>
                        </a:rPr>
                        <a:t>th</a:t>
                      </a:r>
                      <a:r>
                        <a:rPr lang="en-US" sz="1200">
                          <a:effectLst/>
                        </a:rPr>
                        <a:t> </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extLst>
                  <a:ext uri="{0D108BD9-81ED-4DB2-BD59-A6C34878D82A}">
                    <a16:rowId xmlns:a16="http://schemas.microsoft.com/office/drawing/2014/main" val="2305808076"/>
                  </a:ext>
                </a:extLst>
              </a:tr>
              <a:tr h="193113">
                <a:tc vMerge="1">
                  <a:txBody>
                    <a:bodyPr/>
                    <a:lstStyle/>
                    <a:p>
                      <a:endParaRPr lang="en-US"/>
                    </a:p>
                  </a:txBody>
                  <a:tcPr/>
                </a:tc>
                <a:tc rowSpan="6">
                  <a:txBody>
                    <a:bodyPr/>
                    <a:lstStyle/>
                    <a:p>
                      <a:pPr marL="0" marR="0">
                        <a:spcBef>
                          <a:spcPts val="0"/>
                        </a:spcBef>
                        <a:spcAft>
                          <a:spcPts val="0"/>
                        </a:spcAft>
                      </a:pPr>
                      <a:r>
                        <a:rPr lang="en-US" sz="1200">
                          <a:effectLst/>
                        </a:rPr>
                        <a:t>Mean Standardized Math Score</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99394" marR="99394" marT="49697" marB="49697"/>
                </a:tc>
                <a:tc>
                  <a:txBody>
                    <a:bodyPr/>
                    <a:lstStyle/>
                    <a:p>
                      <a:pPr marL="0" marR="0">
                        <a:spcBef>
                          <a:spcPts val="0"/>
                        </a:spcBef>
                        <a:spcAft>
                          <a:spcPts val="0"/>
                        </a:spcAft>
                      </a:pPr>
                      <a:r>
                        <a:rPr lang="en-US" sz="1200">
                          <a:effectLst/>
                        </a:rPr>
                        <a:t>3</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1.33</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2.34</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2.90</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3.39</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4.06</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1.57</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2.40</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2.95</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3.42</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4.20</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extLst>
                  <a:ext uri="{0D108BD9-81ED-4DB2-BD59-A6C34878D82A}">
                    <a16:rowId xmlns:a16="http://schemas.microsoft.com/office/drawing/2014/main" val="2413630410"/>
                  </a:ext>
                </a:extLst>
              </a:tr>
              <a:tr h="193113">
                <a:tc vMerge="1">
                  <a:txBody>
                    <a:bodyPr/>
                    <a:lstStyle/>
                    <a:p>
                      <a:endParaRPr lang="en-US"/>
                    </a:p>
                  </a:txBody>
                  <a:tcPr/>
                </a:tc>
                <a:tc vMerge="1">
                  <a:txBody>
                    <a:bodyPr/>
                    <a:lstStyle/>
                    <a:p>
                      <a:endParaRPr lang="en-US"/>
                    </a:p>
                  </a:txBody>
                  <a:tcPr/>
                </a:tc>
                <a:tc>
                  <a:txBody>
                    <a:bodyPr/>
                    <a:lstStyle/>
                    <a:p>
                      <a:pPr marL="0" marR="0">
                        <a:spcBef>
                          <a:spcPts val="0"/>
                        </a:spcBef>
                        <a:spcAft>
                          <a:spcPts val="0"/>
                        </a:spcAft>
                      </a:pPr>
                      <a:r>
                        <a:rPr lang="en-US" sz="1200">
                          <a:effectLst/>
                        </a:rPr>
                        <a:t>4</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2.28</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3.26</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3.82</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4.29</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5.06</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2.28</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3.28</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3.88</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4.41</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5.21</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extLst>
                  <a:ext uri="{0D108BD9-81ED-4DB2-BD59-A6C34878D82A}">
                    <a16:rowId xmlns:a16="http://schemas.microsoft.com/office/drawing/2014/main" val="3994133537"/>
                  </a:ext>
                </a:extLst>
              </a:tr>
              <a:tr h="193113">
                <a:tc vMerge="1">
                  <a:txBody>
                    <a:bodyPr/>
                    <a:lstStyle/>
                    <a:p>
                      <a:endParaRPr lang="en-US"/>
                    </a:p>
                  </a:txBody>
                  <a:tcPr/>
                </a:tc>
                <a:tc vMerge="1">
                  <a:txBody>
                    <a:bodyPr/>
                    <a:lstStyle/>
                    <a:p>
                      <a:endParaRPr lang="en-US"/>
                    </a:p>
                  </a:txBody>
                  <a:tcPr/>
                </a:tc>
                <a:tc>
                  <a:txBody>
                    <a:bodyPr/>
                    <a:lstStyle/>
                    <a:p>
                      <a:pPr marL="0" marR="0">
                        <a:spcBef>
                          <a:spcPts val="0"/>
                        </a:spcBef>
                        <a:spcAft>
                          <a:spcPts val="0"/>
                        </a:spcAft>
                      </a:pPr>
                      <a:r>
                        <a:rPr lang="en-US" sz="1200">
                          <a:effectLst/>
                        </a:rPr>
                        <a:t>5</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3.07</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4.16</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4.80</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5.30</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6.04</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3.03</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4.14</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4.79</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5.36</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6.24</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extLst>
                  <a:ext uri="{0D108BD9-81ED-4DB2-BD59-A6C34878D82A}">
                    <a16:rowId xmlns:a16="http://schemas.microsoft.com/office/drawing/2014/main" val="3205125760"/>
                  </a:ext>
                </a:extLst>
              </a:tr>
              <a:tr h="193113">
                <a:tc vMerge="1">
                  <a:txBody>
                    <a:bodyPr/>
                    <a:lstStyle/>
                    <a:p>
                      <a:endParaRPr lang="en-US"/>
                    </a:p>
                  </a:txBody>
                  <a:tcPr/>
                </a:tc>
                <a:tc vMerge="1">
                  <a:txBody>
                    <a:bodyPr/>
                    <a:lstStyle/>
                    <a:p>
                      <a:endParaRPr lang="en-US"/>
                    </a:p>
                  </a:txBody>
                  <a:tcPr/>
                </a:tc>
                <a:tc>
                  <a:txBody>
                    <a:bodyPr/>
                    <a:lstStyle/>
                    <a:p>
                      <a:pPr marL="0" marR="0">
                        <a:spcBef>
                          <a:spcPts val="0"/>
                        </a:spcBef>
                        <a:spcAft>
                          <a:spcPts val="0"/>
                        </a:spcAft>
                      </a:pPr>
                      <a:r>
                        <a:rPr lang="en-US" sz="1200">
                          <a:effectLst/>
                        </a:rPr>
                        <a:t>6</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4.07</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5.17</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5.82</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6.42</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7.19</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3.87</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5.15</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5.81</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6.42</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7.38</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extLst>
                  <a:ext uri="{0D108BD9-81ED-4DB2-BD59-A6C34878D82A}">
                    <a16:rowId xmlns:a16="http://schemas.microsoft.com/office/drawing/2014/main" val="627407807"/>
                  </a:ext>
                </a:extLst>
              </a:tr>
              <a:tr h="193113">
                <a:tc vMerge="1">
                  <a:txBody>
                    <a:bodyPr/>
                    <a:lstStyle/>
                    <a:p>
                      <a:endParaRPr lang="en-US"/>
                    </a:p>
                  </a:txBody>
                  <a:tcPr/>
                </a:tc>
                <a:tc vMerge="1">
                  <a:txBody>
                    <a:bodyPr/>
                    <a:lstStyle/>
                    <a:p>
                      <a:endParaRPr lang="en-US"/>
                    </a:p>
                  </a:txBody>
                  <a:tcPr/>
                </a:tc>
                <a:tc>
                  <a:txBody>
                    <a:bodyPr/>
                    <a:lstStyle/>
                    <a:p>
                      <a:pPr marL="0" marR="0">
                        <a:spcBef>
                          <a:spcPts val="0"/>
                        </a:spcBef>
                        <a:spcAft>
                          <a:spcPts val="0"/>
                        </a:spcAft>
                      </a:pPr>
                      <a:r>
                        <a:rPr lang="en-US" sz="1200">
                          <a:effectLst/>
                        </a:rPr>
                        <a:t>7</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4.85</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6.12</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6.82</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7.39</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8.24</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4.78</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6.00</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6.76</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7.37</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8.35</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extLst>
                  <a:ext uri="{0D108BD9-81ED-4DB2-BD59-A6C34878D82A}">
                    <a16:rowId xmlns:a16="http://schemas.microsoft.com/office/drawing/2014/main" val="4275600852"/>
                  </a:ext>
                </a:extLst>
              </a:tr>
              <a:tr h="193113">
                <a:tc vMerge="1">
                  <a:txBody>
                    <a:bodyPr/>
                    <a:lstStyle/>
                    <a:p>
                      <a:endParaRPr lang="en-US"/>
                    </a:p>
                  </a:txBody>
                  <a:tcPr/>
                </a:tc>
                <a:tc vMerge="1">
                  <a:txBody>
                    <a:bodyPr/>
                    <a:lstStyle/>
                    <a:p>
                      <a:endParaRPr lang="en-US"/>
                    </a:p>
                  </a:txBody>
                  <a:tcPr/>
                </a:tc>
                <a:tc>
                  <a:txBody>
                    <a:bodyPr/>
                    <a:lstStyle/>
                    <a:p>
                      <a:pPr marL="0" marR="0">
                        <a:spcBef>
                          <a:spcPts val="0"/>
                        </a:spcBef>
                        <a:spcAft>
                          <a:spcPts val="0"/>
                        </a:spcAft>
                      </a:pPr>
                      <a:r>
                        <a:rPr lang="en-US" sz="1200">
                          <a:effectLst/>
                        </a:rPr>
                        <a:t>8</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5.78</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7.11</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7.87</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8.49</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9.43</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5.56</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6.95</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7.74</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8.48</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9.48</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extLst>
                  <a:ext uri="{0D108BD9-81ED-4DB2-BD59-A6C34878D82A}">
                    <a16:rowId xmlns:a16="http://schemas.microsoft.com/office/drawing/2014/main" val="1505022916"/>
                  </a:ext>
                </a:extLst>
              </a:tr>
              <a:tr h="193113">
                <a:tc vMerge="1">
                  <a:txBody>
                    <a:bodyPr/>
                    <a:lstStyle/>
                    <a:p>
                      <a:endParaRPr lang="en-US"/>
                    </a:p>
                  </a:txBody>
                  <a:tcPr/>
                </a:tc>
                <a:tc rowSpan="6">
                  <a:txBody>
                    <a:bodyPr/>
                    <a:lstStyle/>
                    <a:p>
                      <a:pPr marL="0" marR="0">
                        <a:spcBef>
                          <a:spcPts val="0"/>
                        </a:spcBef>
                        <a:spcAft>
                          <a:spcPts val="0"/>
                        </a:spcAft>
                      </a:pPr>
                      <a:r>
                        <a:rPr lang="en-US" sz="1200">
                          <a:effectLst/>
                        </a:rPr>
                        <a:t>Mean Standardized RLA Score</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99394" marR="99394" marT="49697" marB="49697"/>
                </a:tc>
                <a:tc>
                  <a:txBody>
                    <a:bodyPr/>
                    <a:lstStyle/>
                    <a:p>
                      <a:pPr marL="0" marR="0">
                        <a:spcBef>
                          <a:spcPts val="0"/>
                        </a:spcBef>
                        <a:spcAft>
                          <a:spcPts val="0"/>
                        </a:spcAft>
                      </a:pPr>
                      <a:r>
                        <a:rPr lang="en-US" sz="1200">
                          <a:effectLst/>
                        </a:rPr>
                        <a:t>3</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1.35</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2.36</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2.96</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3.47</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4.29</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1.28</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2.41</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3.04</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3.58</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4.37</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extLst>
                  <a:ext uri="{0D108BD9-81ED-4DB2-BD59-A6C34878D82A}">
                    <a16:rowId xmlns:a16="http://schemas.microsoft.com/office/drawing/2014/main" val="3714709027"/>
                  </a:ext>
                </a:extLst>
              </a:tr>
              <a:tr h="193113">
                <a:tc vMerge="1">
                  <a:txBody>
                    <a:bodyPr/>
                    <a:lstStyle/>
                    <a:p>
                      <a:endParaRPr lang="en-US"/>
                    </a:p>
                  </a:txBody>
                  <a:tcPr/>
                </a:tc>
                <a:tc vMerge="1">
                  <a:txBody>
                    <a:bodyPr/>
                    <a:lstStyle/>
                    <a:p>
                      <a:endParaRPr lang="en-US"/>
                    </a:p>
                  </a:txBody>
                  <a:tcPr/>
                </a:tc>
                <a:tc>
                  <a:txBody>
                    <a:bodyPr/>
                    <a:lstStyle/>
                    <a:p>
                      <a:pPr marL="0" marR="0">
                        <a:spcBef>
                          <a:spcPts val="0"/>
                        </a:spcBef>
                        <a:spcAft>
                          <a:spcPts val="0"/>
                        </a:spcAft>
                      </a:pPr>
                      <a:r>
                        <a:rPr lang="en-US" sz="1200">
                          <a:effectLst/>
                        </a:rPr>
                        <a:t>4</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2.22</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3.30</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3.87</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4.35</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5.14</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2.26</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3.38</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3.95</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4.50</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5.21</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extLst>
                  <a:ext uri="{0D108BD9-81ED-4DB2-BD59-A6C34878D82A}">
                    <a16:rowId xmlns:a16="http://schemas.microsoft.com/office/drawing/2014/main" val="3756198483"/>
                  </a:ext>
                </a:extLst>
              </a:tr>
              <a:tr h="193113">
                <a:tc vMerge="1">
                  <a:txBody>
                    <a:bodyPr/>
                    <a:lstStyle/>
                    <a:p>
                      <a:endParaRPr lang="en-US"/>
                    </a:p>
                  </a:txBody>
                  <a:tcPr/>
                </a:tc>
                <a:tc vMerge="1">
                  <a:txBody>
                    <a:bodyPr/>
                    <a:lstStyle/>
                    <a:p>
                      <a:endParaRPr lang="en-US"/>
                    </a:p>
                  </a:txBody>
                  <a:tcPr/>
                </a:tc>
                <a:tc>
                  <a:txBody>
                    <a:bodyPr/>
                    <a:lstStyle/>
                    <a:p>
                      <a:pPr marL="0" marR="0">
                        <a:spcBef>
                          <a:spcPts val="0"/>
                        </a:spcBef>
                        <a:spcAft>
                          <a:spcPts val="0"/>
                        </a:spcAft>
                      </a:pPr>
                      <a:r>
                        <a:rPr lang="en-US" sz="1200">
                          <a:effectLst/>
                        </a:rPr>
                        <a:t>5</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3.17</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4.24</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4.82</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5.34</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6.08</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3.09</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4.23</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4.85</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5.42</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6.13</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extLst>
                  <a:ext uri="{0D108BD9-81ED-4DB2-BD59-A6C34878D82A}">
                    <a16:rowId xmlns:a16="http://schemas.microsoft.com/office/drawing/2014/main" val="2680925490"/>
                  </a:ext>
                </a:extLst>
              </a:tr>
              <a:tr h="193113">
                <a:tc vMerge="1">
                  <a:txBody>
                    <a:bodyPr/>
                    <a:lstStyle/>
                    <a:p>
                      <a:endParaRPr lang="en-US"/>
                    </a:p>
                  </a:txBody>
                  <a:tcPr/>
                </a:tc>
                <a:tc vMerge="1">
                  <a:txBody>
                    <a:bodyPr/>
                    <a:lstStyle/>
                    <a:p>
                      <a:endParaRPr lang="en-US"/>
                    </a:p>
                  </a:txBody>
                  <a:tcPr/>
                </a:tc>
                <a:tc>
                  <a:txBody>
                    <a:bodyPr/>
                    <a:lstStyle/>
                    <a:p>
                      <a:pPr marL="0" marR="0">
                        <a:spcBef>
                          <a:spcPts val="0"/>
                        </a:spcBef>
                        <a:spcAft>
                          <a:spcPts val="0"/>
                        </a:spcAft>
                      </a:pPr>
                      <a:r>
                        <a:rPr lang="en-US" sz="1200">
                          <a:effectLst/>
                        </a:rPr>
                        <a:t>6</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4.19</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5.23</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5.81</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6.34</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7.04</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4.17</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5.22</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5.84</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6.39</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7.18</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extLst>
                  <a:ext uri="{0D108BD9-81ED-4DB2-BD59-A6C34878D82A}">
                    <a16:rowId xmlns:a16="http://schemas.microsoft.com/office/drawing/2014/main" val="1309386101"/>
                  </a:ext>
                </a:extLst>
              </a:tr>
              <a:tr h="193113">
                <a:tc vMerge="1">
                  <a:txBody>
                    <a:bodyPr/>
                    <a:lstStyle/>
                    <a:p>
                      <a:endParaRPr lang="en-US"/>
                    </a:p>
                  </a:txBody>
                  <a:tcPr/>
                </a:tc>
                <a:tc vMerge="1">
                  <a:txBody>
                    <a:bodyPr/>
                    <a:lstStyle/>
                    <a:p>
                      <a:endParaRPr lang="en-US"/>
                    </a:p>
                  </a:txBody>
                  <a:tcPr/>
                </a:tc>
                <a:tc>
                  <a:txBody>
                    <a:bodyPr/>
                    <a:lstStyle/>
                    <a:p>
                      <a:pPr marL="0" marR="0">
                        <a:spcBef>
                          <a:spcPts val="0"/>
                        </a:spcBef>
                        <a:spcAft>
                          <a:spcPts val="0"/>
                        </a:spcAft>
                      </a:pPr>
                      <a:r>
                        <a:rPr lang="en-US" sz="1200">
                          <a:effectLst/>
                        </a:rPr>
                        <a:t>7</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5.07</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6.17</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6.73</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7.20</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7.94</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5.16</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6.20</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6.81</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7.30</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8.06</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extLst>
                  <a:ext uri="{0D108BD9-81ED-4DB2-BD59-A6C34878D82A}">
                    <a16:rowId xmlns:a16="http://schemas.microsoft.com/office/drawing/2014/main" val="418849794"/>
                  </a:ext>
                </a:extLst>
              </a:tr>
              <a:tr h="193113">
                <a:tc vMerge="1">
                  <a:txBody>
                    <a:bodyPr/>
                    <a:lstStyle/>
                    <a:p>
                      <a:endParaRPr lang="en-US"/>
                    </a:p>
                  </a:txBody>
                  <a:tcPr/>
                </a:tc>
                <a:tc vMerge="1">
                  <a:txBody>
                    <a:bodyPr/>
                    <a:lstStyle/>
                    <a:p>
                      <a:endParaRPr lang="en-US"/>
                    </a:p>
                  </a:txBody>
                  <a:tcPr/>
                </a:tc>
                <a:tc>
                  <a:txBody>
                    <a:bodyPr/>
                    <a:lstStyle/>
                    <a:p>
                      <a:pPr marL="0" marR="0">
                        <a:spcBef>
                          <a:spcPts val="0"/>
                        </a:spcBef>
                        <a:spcAft>
                          <a:spcPts val="0"/>
                        </a:spcAft>
                      </a:pPr>
                      <a:r>
                        <a:rPr lang="en-US" sz="1200">
                          <a:effectLst/>
                        </a:rPr>
                        <a:t>8</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6.03</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7.13</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7.68</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8.18</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8.89</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6.16</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7.15</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7.75</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8.28</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9.05</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extLst>
                  <a:ext uri="{0D108BD9-81ED-4DB2-BD59-A6C34878D82A}">
                    <a16:rowId xmlns:a16="http://schemas.microsoft.com/office/drawing/2014/main" val="3327680476"/>
                  </a:ext>
                </a:extLst>
              </a:tr>
              <a:tr h="0">
                <a:tc rowSpan="6">
                  <a:txBody>
                    <a:bodyPr/>
                    <a:lstStyle/>
                    <a:p>
                      <a:pPr marL="0" marR="0" algn="ctr">
                        <a:spcBef>
                          <a:spcPts val="0"/>
                        </a:spcBef>
                        <a:spcAft>
                          <a:spcPts val="0"/>
                        </a:spcAft>
                      </a:pPr>
                      <a:r>
                        <a:rPr lang="en-US" sz="1200">
                          <a:effectLst/>
                        </a:rPr>
                        <a:t>Grade cohort level variables</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99394" marR="99394" marT="49697" marB="49697" anchor="ctr"/>
                </a:tc>
                <a:tc>
                  <a:txBody>
                    <a:bodyPr/>
                    <a:lstStyle/>
                    <a:p>
                      <a:pPr marL="0" marR="0">
                        <a:spcBef>
                          <a:spcPts val="0"/>
                        </a:spcBef>
                        <a:spcAft>
                          <a:spcPts val="0"/>
                        </a:spcAft>
                      </a:pPr>
                      <a:r>
                        <a:rPr lang="en-US" sz="1200">
                          <a:effectLst/>
                        </a:rPr>
                        <a:t>Percent American Indian/Alaska Native</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 </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0.0</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0.0</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0.2</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0.5</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8.3</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0.0</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0.0</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0.2</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0.4</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3.8</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extLst>
                  <a:ext uri="{0D108BD9-81ED-4DB2-BD59-A6C34878D82A}">
                    <a16:rowId xmlns:a16="http://schemas.microsoft.com/office/drawing/2014/main" val="1118880161"/>
                  </a:ext>
                </a:extLst>
              </a:tr>
              <a:tr h="193113">
                <a:tc vMerge="1">
                  <a:txBody>
                    <a:bodyPr/>
                    <a:lstStyle/>
                    <a:p>
                      <a:endParaRPr lang="en-US"/>
                    </a:p>
                  </a:txBody>
                  <a:tcPr/>
                </a:tc>
                <a:tc>
                  <a:txBody>
                    <a:bodyPr/>
                    <a:lstStyle/>
                    <a:p>
                      <a:pPr marL="0" marR="0">
                        <a:spcBef>
                          <a:spcPts val="0"/>
                        </a:spcBef>
                        <a:spcAft>
                          <a:spcPts val="0"/>
                        </a:spcAft>
                      </a:pPr>
                      <a:r>
                        <a:rPr lang="en-US" sz="1200">
                          <a:effectLst/>
                        </a:rPr>
                        <a:t>Percent Asian</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 </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0.0</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0.0</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0.6</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1.4</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4.5</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0.0</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0.2</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0.6</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1.3</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5.0</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extLst>
                  <a:ext uri="{0D108BD9-81ED-4DB2-BD59-A6C34878D82A}">
                    <a16:rowId xmlns:a16="http://schemas.microsoft.com/office/drawing/2014/main" val="27467963"/>
                  </a:ext>
                </a:extLst>
              </a:tr>
              <a:tr h="193113">
                <a:tc vMerge="1">
                  <a:txBody>
                    <a:bodyPr/>
                    <a:lstStyle/>
                    <a:p>
                      <a:endParaRPr lang="en-US"/>
                    </a:p>
                  </a:txBody>
                  <a:tcPr/>
                </a:tc>
                <a:tc>
                  <a:txBody>
                    <a:bodyPr/>
                    <a:lstStyle/>
                    <a:p>
                      <a:pPr marL="0" marR="0">
                        <a:spcBef>
                          <a:spcPts val="0"/>
                        </a:spcBef>
                        <a:spcAft>
                          <a:spcPts val="0"/>
                        </a:spcAft>
                      </a:pPr>
                      <a:r>
                        <a:rPr lang="en-US" sz="1200">
                          <a:effectLst/>
                        </a:rPr>
                        <a:t>Percent Hispanic</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 </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0.0</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1.1</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3.0</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8.6</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42.3</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0.7</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2.6</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6.5</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15.8</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52.8</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extLst>
                  <a:ext uri="{0D108BD9-81ED-4DB2-BD59-A6C34878D82A}">
                    <a16:rowId xmlns:a16="http://schemas.microsoft.com/office/drawing/2014/main" val="322063496"/>
                  </a:ext>
                </a:extLst>
              </a:tr>
              <a:tr h="193113">
                <a:tc vMerge="1">
                  <a:txBody>
                    <a:bodyPr/>
                    <a:lstStyle/>
                    <a:p>
                      <a:endParaRPr lang="en-US"/>
                    </a:p>
                  </a:txBody>
                  <a:tcPr/>
                </a:tc>
                <a:tc>
                  <a:txBody>
                    <a:bodyPr/>
                    <a:lstStyle/>
                    <a:p>
                      <a:pPr marL="0" marR="0">
                        <a:spcBef>
                          <a:spcPts val="0"/>
                        </a:spcBef>
                        <a:spcAft>
                          <a:spcPts val="0"/>
                        </a:spcAft>
                      </a:pPr>
                      <a:r>
                        <a:rPr lang="en-US" sz="1200">
                          <a:effectLst/>
                        </a:rPr>
                        <a:t>Percent Black</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 </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0.0</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1.2</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4.6</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20.8</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64.9</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0.0</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1.0</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3.8</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19.3</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62.8</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extLst>
                  <a:ext uri="{0D108BD9-81ED-4DB2-BD59-A6C34878D82A}">
                    <a16:rowId xmlns:a16="http://schemas.microsoft.com/office/drawing/2014/main" val="1724710763"/>
                  </a:ext>
                </a:extLst>
              </a:tr>
              <a:tr h="193113">
                <a:tc vMerge="1">
                  <a:txBody>
                    <a:bodyPr/>
                    <a:lstStyle/>
                    <a:p>
                      <a:endParaRPr lang="en-US"/>
                    </a:p>
                  </a:txBody>
                  <a:tcPr/>
                </a:tc>
                <a:tc>
                  <a:txBody>
                    <a:bodyPr/>
                    <a:lstStyle/>
                    <a:p>
                      <a:pPr marL="0" marR="0">
                        <a:spcBef>
                          <a:spcPts val="0"/>
                        </a:spcBef>
                        <a:spcAft>
                          <a:spcPts val="0"/>
                        </a:spcAft>
                      </a:pPr>
                      <a:r>
                        <a:rPr lang="en-US" sz="1200">
                          <a:effectLst/>
                        </a:rPr>
                        <a:t>Percent Free Lunch</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 </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17.4</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29.9</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40.5</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51.5</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70.6</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23.5</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38.1</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49.0</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61.4</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92.7</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extLst>
                  <a:ext uri="{0D108BD9-81ED-4DB2-BD59-A6C34878D82A}">
                    <a16:rowId xmlns:a16="http://schemas.microsoft.com/office/drawing/2014/main" val="3647604085"/>
                  </a:ext>
                </a:extLst>
              </a:tr>
              <a:tr h="187194">
                <a:tc vMerge="1">
                  <a:txBody>
                    <a:bodyPr/>
                    <a:lstStyle/>
                    <a:p>
                      <a:endParaRPr lang="en-US"/>
                    </a:p>
                  </a:txBody>
                  <a:tcPr/>
                </a:tc>
                <a:tc>
                  <a:txBody>
                    <a:bodyPr/>
                    <a:lstStyle/>
                    <a:p>
                      <a:pPr marL="0" marR="0">
                        <a:spcBef>
                          <a:spcPts val="0"/>
                        </a:spcBef>
                        <a:spcAft>
                          <a:spcPts val="0"/>
                        </a:spcAft>
                      </a:pPr>
                      <a:r>
                        <a:rPr lang="en-US" sz="1200">
                          <a:effectLst/>
                        </a:rPr>
                        <a:t>Percent Economically Disadvantaged</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 </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24.3</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39.6</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51.0</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61.9</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81.6</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30.5</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46.3</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57.2</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68.8</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99.6</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extLst>
                  <a:ext uri="{0D108BD9-81ED-4DB2-BD59-A6C34878D82A}">
                    <a16:rowId xmlns:a16="http://schemas.microsoft.com/office/drawing/2014/main" val="1622818319"/>
                  </a:ext>
                </a:extLst>
              </a:tr>
              <a:tr h="193113">
                <a:tc rowSpan="6">
                  <a:txBody>
                    <a:bodyPr/>
                    <a:lstStyle/>
                    <a:p>
                      <a:pPr marL="0" marR="0" algn="ctr">
                        <a:spcBef>
                          <a:spcPts val="0"/>
                        </a:spcBef>
                        <a:spcAft>
                          <a:spcPts val="0"/>
                        </a:spcAft>
                      </a:pPr>
                      <a:r>
                        <a:rPr lang="en-US" sz="1200">
                          <a:effectLst/>
                        </a:rPr>
                        <a:t>County level variables</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99394" marR="99394" marT="49697" marB="49697" anchor="ctr"/>
                </a:tc>
                <a:tc>
                  <a:txBody>
                    <a:bodyPr/>
                    <a:lstStyle/>
                    <a:p>
                      <a:pPr marL="0" marR="0">
                        <a:spcBef>
                          <a:spcPts val="0"/>
                        </a:spcBef>
                        <a:spcAft>
                          <a:spcPts val="0"/>
                        </a:spcAft>
                      </a:pPr>
                      <a:r>
                        <a:rPr lang="en-US" sz="1200">
                          <a:effectLst/>
                        </a:rPr>
                        <a:t>Percent English Language Learners</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 </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0.0</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0.1</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1.0</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3.6</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11.7</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0.0</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0.5</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1.8</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5.1</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13.8</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extLst>
                  <a:ext uri="{0D108BD9-81ED-4DB2-BD59-A6C34878D82A}">
                    <a16:rowId xmlns:a16="http://schemas.microsoft.com/office/drawing/2014/main" val="80011933"/>
                  </a:ext>
                </a:extLst>
              </a:tr>
              <a:tr h="193113">
                <a:tc vMerge="1">
                  <a:txBody>
                    <a:bodyPr/>
                    <a:lstStyle/>
                    <a:p>
                      <a:endParaRPr lang="en-US"/>
                    </a:p>
                  </a:txBody>
                  <a:tcPr/>
                </a:tc>
                <a:tc>
                  <a:txBody>
                    <a:bodyPr/>
                    <a:lstStyle/>
                    <a:p>
                      <a:pPr marL="0" marR="0">
                        <a:spcBef>
                          <a:spcPts val="0"/>
                        </a:spcBef>
                        <a:spcAft>
                          <a:spcPts val="0"/>
                        </a:spcAft>
                      </a:pPr>
                      <a:r>
                        <a:rPr lang="en-US" sz="1200">
                          <a:effectLst/>
                        </a:rPr>
                        <a:t>Percent Urban Schools</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 </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0.0</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0.0</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0.0</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0.0</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52.4</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0.0</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0.0</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0.0</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0.0</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54.0</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extLst>
                  <a:ext uri="{0D108BD9-81ED-4DB2-BD59-A6C34878D82A}">
                    <a16:rowId xmlns:a16="http://schemas.microsoft.com/office/drawing/2014/main" val="4278959887"/>
                  </a:ext>
                </a:extLst>
              </a:tr>
              <a:tr h="193113">
                <a:tc vMerge="1">
                  <a:txBody>
                    <a:bodyPr/>
                    <a:lstStyle/>
                    <a:p>
                      <a:endParaRPr lang="en-US"/>
                    </a:p>
                  </a:txBody>
                  <a:tcPr/>
                </a:tc>
                <a:tc>
                  <a:txBody>
                    <a:bodyPr/>
                    <a:lstStyle/>
                    <a:p>
                      <a:pPr marL="0" marR="0">
                        <a:spcBef>
                          <a:spcPts val="0"/>
                        </a:spcBef>
                        <a:spcAft>
                          <a:spcPts val="0"/>
                        </a:spcAft>
                      </a:pPr>
                      <a:r>
                        <a:rPr lang="en-US" sz="1200">
                          <a:effectLst/>
                        </a:rPr>
                        <a:t>Percent with College Degree</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 </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9.1</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12.4</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15.8</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21.2</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34.4</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10.6</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14.3</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18.1</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23.8</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38.9</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extLst>
                  <a:ext uri="{0D108BD9-81ED-4DB2-BD59-A6C34878D82A}">
                    <a16:rowId xmlns:a16="http://schemas.microsoft.com/office/drawing/2014/main" val="693851687"/>
                  </a:ext>
                </a:extLst>
              </a:tr>
              <a:tr h="193113">
                <a:tc vMerge="1">
                  <a:txBody>
                    <a:bodyPr/>
                    <a:lstStyle/>
                    <a:p>
                      <a:endParaRPr lang="en-US"/>
                    </a:p>
                  </a:txBody>
                  <a:tcPr/>
                </a:tc>
                <a:tc>
                  <a:txBody>
                    <a:bodyPr/>
                    <a:lstStyle/>
                    <a:p>
                      <a:pPr marL="0" marR="0">
                        <a:spcBef>
                          <a:spcPts val="0"/>
                        </a:spcBef>
                        <a:spcAft>
                          <a:spcPts val="0"/>
                        </a:spcAft>
                      </a:pPr>
                      <a:r>
                        <a:rPr lang="en-US" sz="1200">
                          <a:effectLst/>
                        </a:rPr>
                        <a:t>Percent Living in Poverty </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 </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7.1</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11.6</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15.3</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19.2</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26.0</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8.0</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12.1</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15.7</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19.7</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26.1</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extLst>
                  <a:ext uri="{0D108BD9-81ED-4DB2-BD59-A6C34878D82A}">
                    <a16:rowId xmlns:a16="http://schemas.microsoft.com/office/drawing/2014/main" val="1355447795"/>
                  </a:ext>
                </a:extLst>
              </a:tr>
              <a:tr h="193113">
                <a:tc vMerge="1">
                  <a:txBody>
                    <a:bodyPr/>
                    <a:lstStyle/>
                    <a:p>
                      <a:endParaRPr lang="en-US"/>
                    </a:p>
                  </a:txBody>
                  <a:tcPr/>
                </a:tc>
                <a:tc>
                  <a:txBody>
                    <a:bodyPr/>
                    <a:lstStyle/>
                    <a:p>
                      <a:pPr marL="0" marR="0">
                        <a:spcBef>
                          <a:spcPts val="0"/>
                        </a:spcBef>
                        <a:spcAft>
                          <a:spcPts val="0"/>
                        </a:spcAft>
                      </a:pPr>
                      <a:r>
                        <a:rPr lang="en-US" sz="1200">
                          <a:effectLst/>
                        </a:rPr>
                        <a:t>Percent Single-Mother Households</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 </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9.9</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13.3</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15.9</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19.5</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27.3</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10.3</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13.6</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16.5</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20.2</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28.3</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extLst>
                  <a:ext uri="{0D108BD9-81ED-4DB2-BD59-A6C34878D82A}">
                    <a16:rowId xmlns:a16="http://schemas.microsoft.com/office/drawing/2014/main" val="3468872810"/>
                  </a:ext>
                </a:extLst>
              </a:tr>
              <a:tr h="193113">
                <a:tc vMerge="1">
                  <a:txBody>
                    <a:bodyPr/>
                    <a:lstStyle/>
                    <a:p>
                      <a:endParaRPr lang="en-US"/>
                    </a:p>
                  </a:txBody>
                  <a:tcPr/>
                </a:tc>
                <a:tc>
                  <a:txBody>
                    <a:bodyPr/>
                    <a:lstStyle/>
                    <a:p>
                      <a:pPr marL="0" marR="0">
                        <a:spcBef>
                          <a:spcPts val="0"/>
                        </a:spcBef>
                        <a:spcAft>
                          <a:spcPts val="0"/>
                        </a:spcAft>
                      </a:pPr>
                      <a:r>
                        <a:rPr lang="en-US" sz="1200">
                          <a:effectLst/>
                        </a:rPr>
                        <a:t>Percent Special Education</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 </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0.0</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11.0</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13.7</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16.1</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19.8</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9.1</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12.2</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14.3</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16.7</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dirty="0">
                          <a:effectLst/>
                        </a:rPr>
                        <a:t>20.7</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extLst>
                  <a:ext uri="{0D108BD9-81ED-4DB2-BD59-A6C34878D82A}">
                    <a16:rowId xmlns:a16="http://schemas.microsoft.com/office/drawing/2014/main" val="1162016266"/>
                  </a:ext>
                </a:extLst>
              </a:tr>
            </a:tbl>
          </a:graphicData>
        </a:graphic>
      </p:graphicFrame>
    </p:spTree>
    <p:extLst>
      <p:ext uri="{BB962C8B-B14F-4D97-AF65-F5344CB8AC3E}">
        <p14:creationId xmlns:p14="http://schemas.microsoft.com/office/powerpoint/2010/main" val="167602570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2F50FA78-D02E-3EAA-11C1-6356FF57B024}"/>
              </a:ext>
            </a:extLst>
          </p:cNvPr>
          <p:cNvSpPr txBox="1"/>
          <p:nvPr/>
        </p:nvSpPr>
        <p:spPr>
          <a:xfrm>
            <a:off x="4145786" y="228600"/>
            <a:ext cx="3900427" cy="369332"/>
          </a:xfrm>
          <a:prstGeom prst="rect">
            <a:avLst/>
          </a:prstGeom>
          <a:noFill/>
        </p:spPr>
        <p:txBody>
          <a:bodyPr wrap="none" rtlCol="0">
            <a:spAutoFit/>
          </a:bodyPr>
          <a:lstStyle/>
          <a:p>
            <a:r>
              <a:rPr lang="en-US" dirty="0"/>
              <a:t>Figure 2. Tropical Cyclone Results, Math</a:t>
            </a:r>
          </a:p>
        </p:txBody>
      </p:sp>
      <p:pic>
        <p:nvPicPr>
          <p:cNvPr id="3" name="Picture 2">
            <a:extLst>
              <a:ext uri="{FF2B5EF4-FFF2-40B4-BE49-F238E27FC236}">
                <a16:creationId xmlns:a16="http://schemas.microsoft.com/office/drawing/2014/main" id="{F9F91EE0-3043-F395-4FC1-95D379A753DC}"/>
              </a:ext>
            </a:extLst>
          </p:cNvPr>
          <p:cNvPicPr>
            <a:picLocks noChangeAspect="1"/>
          </p:cNvPicPr>
          <p:nvPr/>
        </p:nvPicPr>
        <p:blipFill>
          <a:blip r:embed="rId2"/>
          <a:stretch>
            <a:fillRect/>
          </a:stretch>
        </p:blipFill>
        <p:spPr>
          <a:xfrm>
            <a:off x="6096001" y="876822"/>
            <a:ext cx="5752578" cy="5752578"/>
          </a:xfrm>
          <a:prstGeom prst="rect">
            <a:avLst/>
          </a:prstGeom>
        </p:spPr>
      </p:pic>
      <p:pic>
        <p:nvPicPr>
          <p:cNvPr id="14" name="Picture 13">
            <a:extLst>
              <a:ext uri="{FF2B5EF4-FFF2-40B4-BE49-F238E27FC236}">
                <a16:creationId xmlns:a16="http://schemas.microsoft.com/office/drawing/2014/main" id="{E3FB4994-37B7-2AE3-0511-D92C283E8EBF}"/>
              </a:ext>
            </a:extLst>
          </p:cNvPr>
          <p:cNvPicPr>
            <a:picLocks noChangeAspect="1"/>
          </p:cNvPicPr>
          <p:nvPr/>
        </p:nvPicPr>
        <p:blipFill>
          <a:blip r:embed="rId3"/>
          <a:stretch>
            <a:fillRect/>
          </a:stretch>
        </p:blipFill>
        <p:spPr>
          <a:xfrm>
            <a:off x="343421" y="876822"/>
            <a:ext cx="5752578" cy="5752578"/>
          </a:xfrm>
          <a:prstGeom prst="rect">
            <a:avLst/>
          </a:prstGeom>
        </p:spPr>
      </p:pic>
    </p:spTree>
    <p:extLst>
      <p:ext uri="{BB962C8B-B14F-4D97-AF65-F5344CB8AC3E}">
        <p14:creationId xmlns:p14="http://schemas.microsoft.com/office/powerpoint/2010/main" val="200967485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BE02B181-2CC9-5D18-C981-89654088F868}"/>
              </a:ext>
            </a:extLst>
          </p:cNvPr>
          <p:cNvSpPr txBox="1"/>
          <p:nvPr/>
        </p:nvSpPr>
        <p:spPr>
          <a:xfrm>
            <a:off x="4501901" y="297586"/>
            <a:ext cx="3751861" cy="369332"/>
          </a:xfrm>
          <a:prstGeom prst="rect">
            <a:avLst/>
          </a:prstGeom>
          <a:noFill/>
        </p:spPr>
        <p:txBody>
          <a:bodyPr wrap="none" rtlCol="0">
            <a:spAutoFit/>
          </a:bodyPr>
          <a:lstStyle/>
          <a:p>
            <a:r>
              <a:rPr lang="en-US" dirty="0"/>
              <a:t>Figure 3. Tropical Cyclone Results, RLA</a:t>
            </a:r>
          </a:p>
        </p:txBody>
      </p:sp>
      <p:pic>
        <p:nvPicPr>
          <p:cNvPr id="12" name="Picture 11">
            <a:extLst>
              <a:ext uri="{FF2B5EF4-FFF2-40B4-BE49-F238E27FC236}">
                <a16:creationId xmlns:a16="http://schemas.microsoft.com/office/drawing/2014/main" id="{AB826E12-3F16-6304-BAE4-913343CB68A1}"/>
              </a:ext>
            </a:extLst>
          </p:cNvPr>
          <p:cNvPicPr>
            <a:picLocks noChangeAspect="1"/>
          </p:cNvPicPr>
          <p:nvPr/>
        </p:nvPicPr>
        <p:blipFill>
          <a:blip r:embed="rId2"/>
          <a:stretch>
            <a:fillRect/>
          </a:stretch>
        </p:blipFill>
        <p:spPr>
          <a:xfrm>
            <a:off x="554735" y="833166"/>
            <a:ext cx="5541264" cy="5541264"/>
          </a:xfrm>
          <a:prstGeom prst="rect">
            <a:avLst/>
          </a:prstGeom>
        </p:spPr>
      </p:pic>
      <p:pic>
        <p:nvPicPr>
          <p:cNvPr id="16" name="Picture 15">
            <a:extLst>
              <a:ext uri="{FF2B5EF4-FFF2-40B4-BE49-F238E27FC236}">
                <a16:creationId xmlns:a16="http://schemas.microsoft.com/office/drawing/2014/main" id="{72157B37-230A-6E06-CD53-1829A5F56109}"/>
              </a:ext>
            </a:extLst>
          </p:cNvPr>
          <p:cNvPicPr>
            <a:picLocks noChangeAspect="1"/>
          </p:cNvPicPr>
          <p:nvPr/>
        </p:nvPicPr>
        <p:blipFill>
          <a:blip r:embed="rId3"/>
          <a:stretch>
            <a:fillRect/>
          </a:stretch>
        </p:blipFill>
        <p:spPr>
          <a:xfrm>
            <a:off x="6095999" y="833166"/>
            <a:ext cx="5689948" cy="5689948"/>
          </a:xfrm>
          <a:prstGeom prst="rect">
            <a:avLst/>
          </a:prstGeom>
        </p:spPr>
      </p:pic>
    </p:spTree>
    <p:extLst>
      <p:ext uri="{BB962C8B-B14F-4D97-AF65-F5344CB8AC3E}">
        <p14:creationId xmlns:p14="http://schemas.microsoft.com/office/powerpoint/2010/main" val="419677339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F8299298-3CE8-2337-8218-B02D26C61752}"/>
              </a:ext>
            </a:extLst>
          </p:cNvPr>
          <p:cNvSpPr txBox="1"/>
          <p:nvPr/>
        </p:nvSpPr>
        <p:spPr>
          <a:xfrm>
            <a:off x="4501137" y="127001"/>
            <a:ext cx="3305841" cy="369332"/>
          </a:xfrm>
          <a:prstGeom prst="rect">
            <a:avLst/>
          </a:prstGeom>
          <a:noFill/>
        </p:spPr>
        <p:txBody>
          <a:bodyPr wrap="none" rtlCol="0">
            <a:spAutoFit/>
          </a:bodyPr>
          <a:lstStyle/>
          <a:p>
            <a:r>
              <a:rPr lang="en-US" dirty="0"/>
              <a:t>Figure 4. Hurricane Results, Math</a:t>
            </a:r>
          </a:p>
        </p:txBody>
      </p:sp>
      <p:pic>
        <p:nvPicPr>
          <p:cNvPr id="8" name="Picture 7">
            <a:extLst>
              <a:ext uri="{FF2B5EF4-FFF2-40B4-BE49-F238E27FC236}">
                <a16:creationId xmlns:a16="http://schemas.microsoft.com/office/drawing/2014/main" id="{A346D119-A355-49D5-9C25-8E8809BCBCA1}"/>
              </a:ext>
            </a:extLst>
          </p:cNvPr>
          <p:cNvPicPr>
            <a:picLocks noChangeAspect="1"/>
          </p:cNvPicPr>
          <p:nvPr/>
        </p:nvPicPr>
        <p:blipFill>
          <a:blip r:embed="rId2"/>
          <a:stretch>
            <a:fillRect/>
          </a:stretch>
        </p:blipFill>
        <p:spPr>
          <a:xfrm>
            <a:off x="429986" y="840809"/>
            <a:ext cx="5733143" cy="5733143"/>
          </a:xfrm>
          <a:prstGeom prst="rect">
            <a:avLst/>
          </a:prstGeom>
        </p:spPr>
      </p:pic>
      <p:pic>
        <p:nvPicPr>
          <p:cNvPr id="10" name="Picture 9">
            <a:extLst>
              <a:ext uri="{FF2B5EF4-FFF2-40B4-BE49-F238E27FC236}">
                <a16:creationId xmlns:a16="http://schemas.microsoft.com/office/drawing/2014/main" id="{E567C2D2-205D-EB35-3A03-E6D4567AD3D8}"/>
              </a:ext>
            </a:extLst>
          </p:cNvPr>
          <p:cNvPicPr>
            <a:picLocks noChangeAspect="1"/>
          </p:cNvPicPr>
          <p:nvPr/>
        </p:nvPicPr>
        <p:blipFill>
          <a:blip r:embed="rId3"/>
          <a:stretch>
            <a:fillRect/>
          </a:stretch>
        </p:blipFill>
        <p:spPr>
          <a:xfrm>
            <a:off x="6163129" y="840809"/>
            <a:ext cx="5733143" cy="5733143"/>
          </a:xfrm>
          <a:prstGeom prst="rect">
            <a:avLst/>
          </a:prstGeom>
        </p:spPr>
      </p:pic>
    </p:spTree>
    <p:extLst>
      <p:ext uri="{BB962C8B-B14F-4D97-AF65-F5344CB8AC3E}">
        <p14:creationId xmlns:p14="http://schemas.microsoft.com/office/powerpoint/2010/main" val="223471168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51C95EE7-04FE-7409-51C3-A6C8068A29A6}"/>
              </a:ext>
            </a:extLst>
          </p:cNvPr>
          <p:cNvSpPr txBox="1"/>
          <p:nvPr/>
        </p:nvSpPr>
        <p:spPr>
          <a:xfrm>
            <a:off x="4517362" y="156749"/>
            <a:ext cx="3157275" cy="369332"/>
          </a:xfrm>
          <a:prstGeom prst="rect">
            <a:avLst/>
          </a:prstGeom>
          <a:noFill/>
        </p:spPr>
        <p:txBody>
          <a:bodyPr wrap="none" rtlCol="0">
            <a:spAutoFit/>
          </a:bodyPr>
          <a:lstStyle/>
          <a:p>
            <a:r>
              <a:rPr lang="en-US" dirty="0"/>
              <a:t>Figure 5. Hurricane Results, RLA</a:t>
            </a:r>
          </a:p>
        </p:txBody>
      </p:sp>
      <p:pic>
        <p:nvPicPr>
          <p:cNvPr id="4" name="Picture 3">
            <a:extLst>
              <a:ext uri="{FF2B5EF4-FFF2-40B4-BE49-F238E27FC236}">
                <a16:creationId xmlns:a16="http://schemas.microsoft.com/office/drawing/2014/main" id="{35B88783-C8B9-28BB-E99B-C549CE72F24E}"/>
              </a:ext>
            </a:extLst>
          </p:cNvPr>
          <p:cNvPicPr>
            <a:picLocks noChangeAspect="1"/>
          </p:cNvPicPr>
          <p:nvPr/>
        </p:nvPicPr>
        <p:blipFill>
          <a:blip r:embed="rId2"/>
          <a:stretch>
            <a:fillRect/>
          </a:stretch>
        </p:blipFill>
        <p:spPr>
          <a:xfrm>
            <a:off x="164149" y="794657"/>
            <a:ext cx="6063343" cy="6063343"/>
          </a:xfrm>
          <a:prstGeom prst="rect">
            <a:avLst/>
          </a:prstGeom>
        </p:spPr>
      </p:pic>
      <p:pic>
        <p:nvPicPr>
          <p:cNvPr id="12" name="Picture 11">
            <a:extLst>
              <a:ext uri="{FF2B5EF4-FFF2-40B4-BE49-F238E27FC236}">
                <a16:creationId xmlns:a16="http://schemas.microsoft.com/office/drawing/2014/main" id="{47EF29F3-04F5-873B-1F0F-3939E2B572D8}"/>
              </a:ext>
            </a:extLst>
          </p:cNvPr>
          <p:cNvPicPr>
            <a:picLocks noChangeAspect="1"/>
          </p:cNvPicPr>
          <p:nvPr/>
        </p:nvPicPr>
        <p:blipFill>
          <a:blip r:embed="rId3"/>
          <a:stretch>
            <a:fillRect/>
          </a:stretch>
        </p:blipFill>
        <p:spPr>
          <a:xfrm>
            <a:off x="6227492" y="794657"/>
            <a:ext cx="5769013" cy="5769013"/>
          </a:xfrm>
          <a:prstGeom prst="rect">
            <a:avLst/>
          </a:prstGeom>
        </p:spPr>
      </p:pic>
    </p:spTree>
    <p:extLst>
      <p:ext uri="{BB962C8B-B14F-4D97-AF65-F5344CB8AC3E}">
        <p14:creationId xmlns:p14="http://schemas.microsoft.com/office/powerpoint/2010/main" val="133768593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ontent Placeholder 2">
            <a:extLst>
              <a:ext uri="{FF2B5EF4-FFF2-40B4-BE49-F238E27FC236}">
                <a16:creationId xmlns:a16="http://schemas.microsoft.com/office/drawing/2014/main" id="{06A5A6C0-6732-5149-ACA3-40AD87EB5A63}"/>
              </a:ext>
            </a:extLst>
          </p:cNvPr>
          <p:cNvSpPr txBox="1">
            <a:spLocks/>
          </p:cNvSpPr>
          <p:nvPr/>
        </p:nvSpPr>
        <p:spPr>
          <a:xfrm>
            <a:off x="464309" y="978114"/>
            <a:ext cx="7003291" cy="5199881"/>
          </a:xfrm>
        </p:spPr>
        <p:txBody>
          <a:bodyPr>
            <a:no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GB" sz="2000" dirty="0">
                <a:solidFill>
                  <a:srgbClr val="000000"/>
                </a:solidFill>
              </a:rPr>
              <a:t>Negative, null, and positive associations between hurricanes and test scores in different states</a:t>
            </a:r>
          </a:p>
          <a:p>
            <a:pPr lvl="1"/>
            <a:r>
              <a:rPr lang="en-GB" sz="1600" dirty="0">
                <a:solidFill>
                  <a:srgbClr val="000000"/>
                </a:solidFill>
              </a:rPr>
              <a:t>Florida (+)</a:t>
            </a:r>
          </a:p>
          <a:p>
            <a:pPr lvl="1"/>
            <a:r>
              <a:rPr lang="en-GB" sz="1600" dirty="0">
                <a:solidFill>
                  <a:srgbClr val="000000"/>
                </a:solidFill>
              </a:rPr>
              <a:t>Texas, North Carolina (-)</a:t>
            </a:r>
          </a:p>
          <a:p>
            <a:pPr lvl="1"/>
            <a:r>
              <a:rPr lang="en-GB" sz="1600" dirty="0">
                <a:solidFill>
                  <a:srgbClr val="000000"/>
                </a:solidFill>
              </a:rPr>
              <a:t>May be dependent on state-level hurricane preparedness and recovery education policies, influxes of federal funding, or post-disaster student absence</a:t>
            </a:r>
          </a:p>
          <a:p>
            <a:r>
              <a:rPr lang="en-GB" sz="2000" dirty="0">
                <a:solidFill>
                  <a:srgbClr val="000000"/>
                </a:solidFill>
              </a:rPr>
              <a:t>Certain groups at greater risk of lapses in educational attainment</a:t>
            </a:r>
          </a:p>
          <a:p>
            <a:pPr lvl="1"/>
            <a:r>
              <a:rPr lang="en-GB" sz="1600" dirty="0">
                <a:solidFill>
                  <a:srgbClr val="000000"/>
                </a:solidFill>
              </a:rPr>
              <a:t>Native American, Black, Hispanic/Latinx</a:t>
            </a:r>
          </a:p>
          <a:p>
            <a:pPr lvl="1"/>
            <a:r>
              <a:rPr lang="en-GB" sz="1600" dirty="0">
                <a:solidFill>
                  <a:srgbClr val="000000"/>
                </a:solidFill>
              </a:rPr>
              <a:t>Low socioeconomic status</a:t>
            </a:r>
          </a:p>
          <a:p>
            <a:pPr lvl="1"/>
            <a:r>
              <a:rPr lang="en-GB" sz="1600" dirty="0">
                <a:solidFill>
                  <a:srgbClr val="000000"/>
                </a:solidFill>
              </a:rPr>
              <a:t>English language learners (RLA)</a:t>
            </a:r>
          </a:p>
          <a:p>
            <a:r>
              <a:rPr lang="en-GB" sz="2000" dirty="0">
                <a:solidFill>
                  <a:srgbClr val="000000"/>
                </a:solidFill>
              </a:rPr>
              <a:t>Other groups at greater advantage in educational attainment</a:t>
            </a:r>
          </a:p>
          <a:p>
            <a:pPr lvl="1"/>
            <a:r>
              <a:rPr lang="en-GB" sz="1600" dirty="0">
                <a:solidFill>
                  <a:srgbClr val="000000"/>
                </a:solidFill>
              </a:rPr>
              <a:t>Asian</a:t>
            </a:r>
          </a:p>
          <a:p>
            <a:pPr lvl="1"/>
            <a:r>
              <a:rPr lang="en-GB" sz="1600" dirty="0">
                <a:solidFill>
                  <a:srgbClr val="000000"/>
                </a:solidFill>
              </a:rPr>
              <a:t>Special education</a:t>
            </a:r>
          </a:p>
          <a:p>
            <a:pPr lvl="1"/>
            <a:r>
              <a:rPr lang="en-GB" sz="1600" dirty="0">
                <a:solidFill>
                  <a:srgbClr val="000000"/>
                </a:solidFill>
              </a:rPr>
              <a:t>College educated</a:t>
            </a:r>
          </a:p>
        </p:txBody>
      </p:sp>
      <p:sp>
        <p:nvSpPr>
          <p:cNvPr id="5" name="Rectangle 4">
            <a:extLst>
              <a:ext uri="{FF2B5EF4-FFF2-40B4-BE49-F238E27FC236}">
                <a16:creationId xmlns:a16="http://schemas.microsoft.com/office/drawing/2014/main" id="{B09F8F70-7326-7D4E-8525-B9D7A1C47745}"/>
              </a:ext>
            </a:extLst>
          </p:cNvPr>
          <p:cNvSpPr/>
          <p:nvPr/>
        </p:nvSpPr>
        <p:spPr>
          <a:xfrm>
            <a:off x="0" y="162632"/>
            <a:ext cx="1766923" cy="506245"/>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3200" dirty="0">
                <a:cs typeface="Arial" panose="020B0604020202020204" pitchFamily="34" charset="0"/>
              </a:rPr>
              <a:t>Summary</a:t>
            </a:r>
          </a:p>
        </p:txBody>
      </p:sp>
      <p:sp>
        <p:nvSpPr>
          <p:cNvPr id="6" name="Slide Number Placeholder 6">
            <a:extLst>
              <a:ext uri="{FF2B5EF4-FFF2-40B4-BE49-F238E27FC236}">
                <a16:creationId xmlns:a16="http://schemas.microsoft.com/office/drawing/2014/main" id="{3AAD3EEA-FE7A-D647-B050-9AC21F3D8768}"/>
              </a:ext>
            </a:extLst>
          </p:cNvPr>
          <p:cNvSpPr txBox="1">
            <a:spLocks/>
          </p:cNvSpPr>
          <p:nvPr/>
        </p:nvSpPr>
        <p:spPr>
          <a:xfrm>
            <a:off x="4724400" y="6572195"/>
            <a:ext cx="2743200" cy="365125"/>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fld id="{13462B80-D853-D54A-BDC2-64B866E8EF5A}" type="slidenum">
              <a:rPr lang="en-US" smtClean="0"/>
              <a:pPr algn="ctr"/>
              <a:t>15</a:t>
            </a:fld>
            <a:endParaRPr lang="en-US" dirty="0"/>
          </a:p>
        </p:txBody>
      </p:sp>
      <p:pic>
        <p:nvPicPr>
          <p:cNvPr id="8" name="Picture 7">
            <a:extLst>
              <a:ext uri="{FF2B5EF4-FFF2-40B4-BE49-F238E27FC236}">
                <a16:creationId xmlns:a16="http://schemas.microsoft.com/office/drawing/2014/main" id="{D5DDF3A9-02A0-CD42-8493-9C73554DC6E6}"/>
              </a:ext>
            </a:extLst>
          </p:cNvPr>
          <p:cNvPicPr>
            <a:picLocks noChangeAspect="1"/>
          </p:cNvPicPr>
          <p:nvPr/>
        </p:nvPicPr>
        <p:blipFill>
          <a:blip r:embed="rId3"/>
          <a:srcRect/>
          <a:stretch/>
        </p:blipFill>
        <p:spPr>
          <a:xfrm>
            <a:off x="7612891" y="475696"/>
            <a:ext cx="4083327" cy="5769918"/>
          </a:xfrm>
          <a:prstGeom prst="rect">
            <a:avLst/>
          </a:prstGeom>
        </p:spPr>
      </p:pic>
      <p:sp>
        <p:nvSpPr>
          <p:cNvPr id="3" name="TextBox 2">
            <a:extLst>
              <a:ext uri="{FF2B5EF4-FFF2-40B4-BE49-F238E27FC236}">
                <a16:creationId xmlns:a16="http://schemas.microsoft.com/office/drawing/2014/main" id="{D09448F3-37F9-7294-ADD5-3B964D8D9B0A}"/>
              </a:ext>
            </a:extLst>
          </p:cNvPr>
          <p:cNvSpPr txBox="1"/>
          <p:nvPr/>
        </p:nvSpPr>
        <p:spPr>
          <a:xfrm>
            <a:off x="6625652" y="6554851"/>
            <a:ext cx="5510027" cy="338554"/>
          </a:xfrm>
          <a:prstGeom prst="rect">
            <a:avLst/>
          </a:prstGeom>
          <a:noFill/>
        </p:spPr>
        <p:txBody>
          <a:bodyPr wrap="square" rtlCol="0">
            <a:spAutoFit/>
          </a:bodyPr>
          <a:lstStyle/>
          <a:p>
            <a:r>
              <a:rPr lang="en-US" sz="1600" dirty="0">
                <a:solidFill>
                  <a:srgbClr val="000000"/>
                </a:solidFill>
              </a:rPr>
              <a:t>Meltzer et al., </a:t>
            </a:r>
            <a:r>
              <a:rPr lang="en-US" sz="1600" i="1" dirty="0">
                <a:solidFill>
                  <a:srgbClr val="000000"/>
                </a:solidFill>
              </a:rPr>
              <a:t>In preparation (please do not share or distribute)</a:t>
            </a:r>
            <a:endParaRPr lang="en-US" sz="1600" dirty="0">
              <a:solidFill>
                <a:srgbClr val="000000"/>
              </a:solidFill>
            </a:endParaRPr>
          </a:p>
        </p:txBody>
      </p:sp>
    </p:spTree>
    <p:extLst>
      <p:ext uri="{BB962C8B-B14F-4D97-AF65-F5344CB8AC3E}">
        <p14:creationId xmlns:p14="http://schemas.microsoft.com/office/powerpoint/2010/main" val="57008788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7">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7">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7">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7">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7">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7">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7">
                                            <p:txEl>
                                              <p:pRg st="7" end="7"/>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7">
                                            <p:txEl>
                                              <p:pRg st="8" end="8"/>
                                            </p:txEl>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nodeType="clickEffect">
                                  <p:stCondLst>
                                    <p:cond delay="0"/>
                                  </p:stCondLst>
                                  <p:childTnLst>
                                    <p:set>
                                      <p:cBhvr>
                                        <p:cTn id="42" dur="1" fill="hold">
                                          <p:stCondLst>
                                            <p:cond delay="0"/>
                                          </p:stCondLst>
                                        </p:cTn>
                                        <p:tgtEl>
                                          <p:spTgt spid="7">
                                            <p:txEl>
                                              <p:pRg st="9" end="9"/>
                                            </p:txEl>
                                          </p:spTgt>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nodeType="clickEffect">
                                  <p:stCondLst>
                                    <p:cond delay="0"/>
                                  </p:stCondLst>
                                  <p:childTnLst>
                                    <p:set>
                                      <p:cBhvr>
                                        <p:cTn id="46" dur="1" fill="hold">
                                          <p:stCondLst>
                                            <p:cond delay="0"/>
                                          </p:stCondLst>
                                        </p:cTn>
                                        <p:tgtEl>
                                          <p:spTgt spid="7">
                                            <p:txEl>
                                              <p:pRg st="10" end="10"/>
                                            </p:txEl>
                                          </p:spTgt>
                                        </p:tgtEl>
                                        <p:attrNameLst>
                                          <p:attrName>style.visibility</p:attrName>
                                        </p:attrNameLst>
                                      </p:cBhvr>
                                      <p:to>
                                        <p:strVal val="visible"/>
                                      </p:to>
                                    </p:set>
                                  </p:childTnLst>
                                </p:cTn>
                              </p:par>
                            </p:childTnLst>
                          </p:cTn>
                        </p:par>
                      </p:childTnLst>
                    </p:cTn>
                  </p:par>
                  <p:par>
                    <p:cTn id="47" fill="hold">
                      <p:stCondLst>
                        <p:cond delay="indefinite"/>
                      </p:stCondLst>
                      <p:childTnLst>
                        <p:par>
                          <p:cTn id="48" fill="hold">
                            <p:stCondLst>
                              <p:cond delay="0"/>
                            </p:stCondLst>
                            <p:childTnLst>
                              <p:par>
                                <p:cTn id="49" presetID="1" presetClass="entr" presetSubtype="0" fill="hold" nodeType="clickEffect">
                                  <p:stCondLst>
                                    <p:cond delay="0"/>
                                  </p:stCondLst>
                                  <p:childTnLst>
                                    <p:set>
                                      <p:cBhvr>
                                        <p:cTn id="50" dur="1" fill="hold">
                                          <p:stCondLst>
                                            <p:cond delay="0"/>
                                          </p:stCondLst>
                                        </p:cTn>
                                        <p:tgtEl>
                                          <p:spTgt spid="7">
                                            <p:txEl>
                                              <p:pRg st="11" end="1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4294967295"/>
          </p:nvPr>
        </p:nvSpPr>
        <p:spPr>
          <a:xfrm>
            <a:off x="495782" y="1456998"/>
            <a:ext cx="5486400" cy="3572517"/>
          </a:xfrm>
        </p:spPr>
        <p:txBody>
          <a:bodyPr>
            <a:normAutofit fontScale="92500" lnSpcReduction="20000"/>
          </a:bodyPr>
          <a:lstStyle/>
          <a:p>
            <a:r>
              <a:rPr lang="en-GB" b="1" dirty="0">
                <a:solidFill>
                  <a:srgbClr val="000000"/>
                </a:solidFill>
              </a:rPr>
              <a:t>University of Washington</a:t>
            </a:r>
          </a:p>
          <a:p>
            <a:pPr lvl="1"/>
            <a:r>
              <a:rPr lang="en-GB" sz="1800" dirty="0">
                <a:solidFill>
                  <a:srgbClr val="000000"/>
                </a:solidFill>
              </a:rPr>
              <a:t>Joan Casey</a:t>
            </a:r>
          </a:p>
          <a:p>
            <a:r>
              <a:rPr lang="en-GB" b="1" dirty="0"/>
              <a:t>Columbia University</a:t>
            </a:r>
          </a:p>
          <a:p>
            <a:pPr lvl="1"/>
            <a:r>
              <a:rPr lang="en-GB" sz="1800" b="1" dirty="0"/>
              <a:t>Gabriella Y Meltzer</a:t>
            </a:r>
            <a:r>
              <a:rPr lang="en-GB" sz="1800" dirty="0"/>
              <a:t>, Marianthi-Anna Kioumourtzoglou, Robbie M Parks</a:t>
            </a:r>
            <a:endParaRPr lang="en-GB" sz="2800" dirty="0"/>
          </a:p>
          <a:p>
            <a:r>
              <a:rPr lang="en-GB" b="1" dirty="0">
                <a:solidFill>
                  <a:srgbClr val="000000"/>
                </a:solidFill>
              </a:rPr>
              <a:t>Harvard University</a:t>
            </a:r>
          </a:p>
          <a:p>
            <a:pPr lvl="1"/>
            <a:r>
              <a:rPr lang="en-GB" sz="1800" dirty="0">
                <a:solidFill>
                  <a:srgbClr val="000000"/>
                </a:solidFill>
              </a:rPr>
              <a:t>Joel Schwartz</a:t>
            </a:r>
            <a:endParaRPr lang="en-GB" sz="2800" b="1" dirty="0">
              <a:solidFill>
                <a:srgbClr val="000000"/>
              </a:solidFill>
            </a:endParaRPr>
          </a:p>
          <a:p>
            <a:r>
              <a:rPr lang="en-GB" b="1" dirty="0">
                <a:solidFill>
                  <a:srgbClr val="000000"/>
                </a:solidFill>
              </a:rPr>
              <a:t>Yale University</a:t>
            </a:r>
          </a:p>
          <a:p>
            <a:pPr lvl="1"/>
            <a:r>
              <a:rPr lang="en-GB" sz="1800" dirty="0">
                <a:solidFill>
                  <a:srgbClr val="000000"/>
                </a:solidFill>
              </a:rPr>
              <a:t>Michelle L Bell</a:t>
            </a:r>
          </a:p>
          <a:p>
            <a:r>
              <a:rPr lang="en-GB" b="1" dirty="0">
                <a:solidFill>
                  <a:srgbClr val="000000"/>
                </a:solidFill>
              </a:rPr>
              <a:t>Colorado State University</a:t>
            </a:r>
          </a:p>
          <a:p>
            <a:pPr lvl="1"/>
            <a:r>
              <a:rPr lang="en-GB" sz="1800" dirty="0">
                <a:solidFill>
                  <a:srgbClr val="000000"/>
                </a:solidFill>
              </a:rPr>
              <a:t>G Brooke Anderson</a:t>
            </a:r>
          </a:p>
        </p:txBody>
      </p:sp>
      <p:sp>
        <p:nvSpPr>
          <p:cNvPr id="4" name="Content Placeholder 2">
            <a:extLst>
              <a:ext uri="{FF2B5EF4-FFF2-40B4-BE49-F238E27FC236}">
                <a16:creationId xmlns:a16="http://schemas.microsoft.com/office/drawing/2014/main" id="{BA0A7E05-D5D5-C74E-A9C0-15764839862C}"/>
              </a:ext>
            </a:extLst>
          </p:cNvPr>
          <p:cNvSpPr txBox="1">
            <a:spLocks/>
          </p:cNvSpPr>
          <p:nvPr/>
        </p:nvSpPr>
        <p:spPr>
          <a:xfrm>
            <a:off x="6096000" y="1340768"/>
            <a:ext cx="5486400" cy="5184576"/>
          </a:xfrm>
        </p:spPr>
        <p:txBody>
          <a:bodyPr>
            <a:norm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GB" sz="1800" dirty="0">
                <a:solidFill>
                  <a:srgbClr val="000000"/>
                </a:solidFill>
              </a:rPr>
              <a:t>Supported by:</a:t>
            </a:r>
          </a:p>
          <a:p>
            <a:pPr lvl="1"/>
            <a:r>
              <a:rPr lang="en-GB" sz="1400" dirty="0">
                <a:solidFill>
                  <a:srgbClr val="000000"/>
                </a:solidFill>
              </a:rPr>
              <a:t>5T32ES007322-21 </a:t>
            </a:r>
          </a:p>
          <a:p>
            <a:pPr lvl="1"/>
            <a:r>
              <a:rPr lang="en-GB" sz="1400" dirty="0">
                <a:solidFill>
                  <a:srgbClr val="000000"/>
                </a:solidFill>
              </a:rPr>
              <a:t>R00ES033742 </a:t>
            </a:r>
          </a:p>
          <a:p>
            <a:pPr marL="457200" lvl="1" indent="0">
              <a:buFont typeface="Arial" pitchFamily="34" charset="0"/>
              <a:buNone/>
            </a:pPr>
            <a:endParaRPr lang="en-GB" sz="1400" dirty="0">
              <a:solidFill>
                <a:srgbClr val="000000"/>
              </a:solidFill>
            </a:endParaRPr>
          </a:p>
          <a:p>
            <a:pPr lvl="1"/>
            <a:endParaRPr lang="en-GB" sz="1400" b="1" dirty="0">
              <a:solidFill>
                <a:srgbClr val="000000"/>
              </a:solidFill>
            </a:endParaRPr>
          </a:p>
        </p:txBody>
      </p:sp>
      <p:sp>
        <p:nvSpPr>
          <p:cNvPr id="11" name="Rectangle 10">
            <a:extLst>
              <a:ext uri="{FF2B5EF4-FFF2-40B4-BE49-F238E27FC236}">
                <a16:creationId xmlns:a16="http://schemas.microsoft.com/office/drawing/2014/main" id="{86BBDAA0-2689-3449-9D96-B7C9AA977A4C}"/>
              </a:ext>
            </a:extLst>
          </p:cNvPr>
          <p:cNvSpPr/>
          <p:nvPr/>
        </p:nvSpPr>
        <p:spPr>
          <a:xfrm>
            <a:off x="0" y="171347"/>
            <a:ext cx="6549292" cy="506245"/>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3200" dirty="0">
                <a:cs typeface="Arial" panose="020B0604020202020204" pitchFamily="34" charset="0"/>
              </a:rPr>
              <a:t>Co-authors, collaborators, and funding</a:t>
            </a:r>
          </a:p>
        </p:txBody>
      </p:sp>
      <p:sp>
        <p:nvSpPr>
          <p:cNvPr id="10" name="Slide Number Placeholder 6">
            <a:extLst>
              <a:ext uri="{FF2B5EF4-FFF2-40B4-BE49-F238E27FC236}">
                <a16:creationId xmlns:a16="http://schemas.microsoft.com/office/drawing/2014/main" id="{EA4C0385-A160-3C44-B9F9-075672C9A03C}"/>
              </a:ext>
            </a:extLst>
          </p:cNvPr>
          <p:cNvSpPr txBox="1">
            <a:spLocks/>
          </p:cNvSpPr>
          <p:nvPr/>
        </p:nvSpPr>
        <p:spPr>
          <a:xfrm>
            <a:off x="4724400" y="6572195"/>
            <a:ext cx="2743200" cy="365125"/>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fld id="{13462B80-D853-D54A-BDC2-64B866E8EF5A}" type="slidenum">
              <a:rPr lang="en-US" smtClean="0"/>
              <a:pPr algn="ctr"/>
              <a:t>16</a:t>
            </a:fld>
            <a:endParaRPr lang="en-US" dirty="0"/>
          </a:p>
        </p:txBody>
      </p:sp>
      <p:sp>
        <p:nvSpPr>
          <p:cNvPr id="2" name="TextBox 1">
            <a:extLst>
              <a:ext uri="{FF2B5EF4-FFF2-40B4-BE49-F238E27FC236}">
                <a16:creationId xmlns:a16="http://schemas.microsoft.com/office/drawing/2014/main" id="{DC73AF74-8925-407F-A40A-4FDE08F3B59C}"/>
              </a:ext>
            </a:extLst>
          </p:cNvPr>
          <p:cNvSpPr txBox="1"/>
          <p:nvPr/>
        </p:nvSpPr>
        <p:spPr>
          <a:xfrm>
            <a:off x="6625652" y="6554851"/>
            <a:ext cx="5510027" cy="338554"/>
          </a:xfrm>
          <a:prstGeom prst="rect">
            <a:avLst/>
          </a:prstGeom>
          <a:noFill/>
        </p:spPr>
        <p:txBody>
          <a:bodyPr wrap="square" rtlCol="0">
            <a:spAutoFit/>
          </a:bodyPr>
          <a:lstStyle/>
          <a:p>
            <a:r>
              <a:rPr lang="en-US" sz="1600" dirty="0">
                <a:solidFill>
                  <a:srgbClr val="000000"/>
                </a:solidFill>
              </a:rPr>
              <a:t>Meltzer et al., </a:t>
            </a:r>
            <a:r>
              <a:rPr lang="en-US" sz="1600" i="1" dirty="0">
                <a:solidFill>
                  <a:srgbClr val="000000"/>
                </a:solidFill>
              </a:rPr>
              <a:t>In preparation (please do not share or distribute)</a:t>
            </a:r>
            <a:endParaRPr lang="en-US" sz="1600" dirty="0">
              <a:solidFill>
                <a:srgbClr val="000000"/>
              </a:solidFill>
            </a:endParaRPr>
          </a:p>
        </p:txBody>
      </p:sp>
      <p:pic>
        <p:nvPicPr>
          <p:cNvPr id="6" name="Picture 5">
            <a:extLst>
              <a:ext uri="{FF2B5EF4-FFF2-40B4-BE49-F238E27FC236}">
                <a16:creationId xmlns:a16="http://schemas.microsoft.com/office/drawing/2014/main" id="{889EC9D6-DFFE-E6ED-3B6B-D889E0B82E87}"/>
              </a:ext>
            </a:extLst>
          </p:cNvPr>
          <p:cNvPicPr>
            <a:picLocks noChangeAspect="1"/>
          </p:cNvPicPr>
          <p:nvPr/>
        </p:nvPicPr>
        <p:blipFill>
          <a:blip r:embed="rId3"/>
          <a:stretch>
            <a:fillRect/>
          </a:stretch>
        </p:blipFill>
        <p:spPr>
          <a:xfrm>
            <a:off x="8631010" y="1174517"/>
            <a:ext cx="2455568" cy="1482455"/>
          </a:xfrm>
          <a:prstGeom prst="rect">
            <a:avLst/>
          </a:prstGeom>
        </p:spPr>
      </p:pic>
      <p:pic>
        <p:nvPicPr>
          <p:cNvPr id="1026" name="Picture 2" descr="Image">
            <a:extLst>
              <a:ext uri="{FF2B5EF4-FFF2-40B4-BE49-F238E27FC236}">
                <a16:creationId xmlns:a16="http://schemas.microsoft.com/office/drawing/2014/main" id="{63D625DD-0B28-95D9-2539-CD63F9AD329D}"/>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549292" y="2811344"/>
            <a:ext cx="4746171" cy="3559628"/>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7">
            <a:extLst>
              <a:ext uri="{FF2B5EF4-FFF2-40B4-BE49-F238E27FC236}">
                <a16:creationId xmlns:a16="http://schemas.microsoft.com/office/drawing/2014/main" id="{724DA670-D560-F35C-8E56-2780C3F8D4B0}"/>
              </a:ext>
            </a:extLst>
          </p:cNvPr>
          <p:cNvPicPr>
            <a:picLocks noChangeAspect="1"/>
          </p:cNvPicPr>
          <p:nvPr/>
        </p:nvPicPr>
        <p:blipFill>
          <a:blip r:embed="rId5"/>
          <a:stretch>
            <a:fillRect/>
          </a:stretch>
        </p:blipFill>
        <p:spPr>
          <a:xfrm>
            <a:off x="3790587" y="4685570"/>
            <a:ext cx="2532059" cy="1685402"/>
          </a:xfrm>
          <a:prstGeom prst="rect">
            <a:avLst/>
          </a:prstGeom>
        </p:spPr>
      </p:pic>
    </p:spTree>
    <p:extLst>
      <p:ext uri="{BB962C8B-B14F-4D97-AF65-F5344CB8AC3E}">
        <p14:creationId xmlns:p14="http://schemas.microsoft.com/office/powerpoint/2010/main" val="382571870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 Placeholder 7">
            <a:extLst>
              <a:ext uri="{FF2B5EF4-FFF2-40B4-BE49-F238E27FC236}">
                <a16:creationId xmlns:a16="http://schemas.microsoft.com/office/drawing/2014/main" id="{B02A7D79-041E-2E4F-8B41-5268F6702DAF}"/>
              </a:ext>
            </a:extLst>
          </p:cNvPr>
          <p:cNvSpPr>
            <a:spLocks noGrp="1"/>
          </p:cNvSpPr>
          <p:nvPr>
            <p:ph type="body" sz="quarter" idx="11"/>
          </p:nvPr>
        </p:nvSpPr>
        <p:spPr>
          <a:xfrm>
            <a:off x="227264" y="2373749"/>
            <a:ext cx="6813615" cy="4210874"/>
          </a:xfrm>
        </p:spPr>
        <p:txBody>
          <a:bodyPr>
            <a:normAutofit/>
          </a:bodyPr>
          <a:lstStyle/>
          <a:p>
            <a:pPr>
              <a:lnSpc>
                <a:spcPct val="100000"/>
              </a:lnSpc>
              <a:spcAft>
                <a:spcPts val="600"/>
              </a:spcAft>
            </a:pPr>
            <a:r>
              <a:rPr lang="en-US" sz="2400" b="1" dirty="0">
                <a:solidFill>
                  <a:srgbClr val="000000"/>
                </a:solidFill>
              </a:rPr>
              <a:t>Gabriella Y Meltzer</a:t>
            </a:r>
            <a:r>
              <a:rPr lang="en-US" sz="2400" dirty="0">
                <a:solidFill>
                  <a:srgbClr val="000000"/>
                </a:solidFill>
              </a:rPr>
              <a:t>, Joan A Casey, Joel Schwartz, Michelle L Bell, G Brooke Anderson, </a:t>
            </a:r>
            <a:r>
              <a:rPr lang="en-US" sz="2400" dirty="0" err="1">
                <a:solidFill>
                  <a:srgbClr val="000000"/>
                </a:solidFill>
              </a:rPr>
              <a:t>Marianthi</a:t>
            </a:r>
            <a:r>
              <a:rPr lang="en-US" sz="2400" dirty="0">
                <a:solidFill>
                  <a:srgbClr val="000000"/>
                </a:solidFill>
              </a:rPr>
              <a:t>-Anna </a:t>
            </a:r>
            <a:r>
              <a:rPr lang="en-US" sz="2400" dirty="0" err="1">
                <a:solidFill>
                  <a:srgbClr val="000000"/>
                </a:solidFill>
              </a:rPr>
              <a:t>Kioumourtzoglou</a:t>
            </a:r>
            <a:r>
              <a:rPr lang="en-US" sz="2400" dirty="0">
                <a:solidFill>
                  <a:srgbClr val="000000"/>
                </a:solidFill>
              </a:rPr>
              <a:t>, Robbie M Parks</a:t>
            </a:r>
          </a:p>
          <a:p>
            <a:pPr>
              <a:spcAft>
                <a:spcPts val="600"/>
              </a:spcAft>
            </a:pPr>
            <a:endParaRPr lang="en-US" sz="2400" dirty="0">
              <a:solidFill>
                <a:srgbClr val="000000"/>
              </a:solidFill>
            </a:endParaRPr>
          </a:p>
          <a:p>
            <a:pPr>
              <a:spcAft>
                <a:spcPts val="600"/>
              </a:spcAft>
            </a:pPr>
            <a:r>
              <a:rPr lang="en-US" sz="2400" dirty="0">
                <a:solidFill>
                  <a:srgbClr val="000000"/>
                </a:solidFill>
              </a:rPr>
              <a:t>September XX, 2023</a:t>
            </a:r>
          </a:p>
          <a:p>
            <a:pPr>
              <a:spcAft>
                <a:spcPts val="600"/>
              </a:spcAft>
            </a:pPr>
            <a:endParaRPr lang="en-US" sz="2400" dirty="0">
              <a:solidFill>
                <a:srgbClr val="000000"/>
              </a:solidFill>
            </a:endParaRPr>
          </a:p>
          <a:p>
            <a:pPr>
              <a:spcAft>
                <a:spcPts val="600"/>
              </a:spcAft>
            </a:pPr>
            <a:r>
              <a:rPr lang="en-US" sz="2400" dirty="0">
                <a:solidFill>
                  <a:srgbClr val="000000"/>
                </a:solidFill>
              </a:rPr>
              <a:t>Email: gm3085@cumc.columbia.edu</a:t>
            </a:r>
          </a:p>
          <a:p>
            <a:pPr>
              <a:spcAft>
                <a:spcPts val="600"/>
              </a:spcAft>
            </a:pPr>
            <a:r>
              <a:rPr lang="en-GB" sz="2400" dirty="0">
                <a:solidFill>
                  <a:srgbClr val="000000"/>
                </a:solidFill>
              </a:rPr>
              <a:t>Twitter: @</a:t>
            </a:r>
            <a:r>
              <a:rPr lang="en-GB" sz="2400" dirty="0" err="1">
                <a:solidFill>
                  <a:srgbClr val="000000"/>
                </a:solidFill>
              </a:rPr>
              <a:t>gabriellameltz</a:t>
            </a:r>
            <a:r>
              <a:rPr lang="en-GB" sz="2400" dirty="0">
                <a:solidFill>
                  <a:srgbClr val="000000"/>
                </a:solidFill>
              </a:rPr>
              <a:t> </a:t>
            </a:r>
          </a:p>
        </p:txBody>
      </p:sp>
      <p:pic>
        <p:nvPicPr>
          <p:cNvPr id="12" name="Picture 11">
            <a:extLst>
              <a:ext uri="{FF2B5EF4-FFF2-40B4-BE49-F238E27FC236}">
                <a16:creationId xmlns:a16="http://schemas.microsoft.com/office/drawing/2014/main" id="{694D26FD-FFFC-4947-B4BA-5B2CB15152AE}"/>
              </a:ext>
            </a:extLst>
          </p:cNvPr>
          <p:cNvPicPr>
            <a:picLocks noChangeAspect="1"/>
          </p:cNvPicPr>
          <p:nvPr/>
        </p:nvPicPr>
        <p:blipFill>
          <a:blip r:embed="rId3"/>
          <a:srcRect/>
          <a:stretch/>
        </p:blipFill>
        <p:spPr>
          <a:xfrm>
            <a:off x="7612891" y="475696"/>
            <a:ext cx="4083327" cy="5769918"/>
          </a:xfrm>
          <a:prstGeom prst="rect">
            <a:avLst/>
          </a:prstGeom>
        </p:spPr>
      </p:pic>
      <p:pic>
        <p:nvPicPr>
          <p:cNvPr id="10" name="Picture 9">
            <a:extLst>
              <a:ext uri="{FF2B5EF4-FFF2-40B4-BE49-F238E27FC236}">
                <a16:creationId xmlns:a16="http://schemas.microsoft.com/office/drawing/2014/main" id="{946C3E44-2966-6D4F-84E3-A266B88C3A7C}"/>
              </a:ext>
            </a:extLst>
          </p:cNvPr>
          <p:cNvPicPr>
            <a:picLocks noChangeAspect="1"/>
          </p:cNvPicPr>
          <p:nvPr/>
        </p:nvPicPr>
        <p:blipFill>
          <a:blip r:embed="rId4"/>
          <a:stretch>
            <a:fillRect/>
          </a:stretch>
        </p:blipFill>
        <p:spPr>
          <a:xfrm>
            <a:off x="227264" y="5985560"/>
            <a:ext cx="3711282" cy="520108"/>
          </a:xfrm>
          <a:prstGeom prst="rect">
            <a:avLst/>
          </a:prstGeom>
        </p:spPr>
      </p:pic>
      <p:sp>
        <p:nvSpPr>
          <p:cNvPr id="7" name="TextBox 6">
            <a:extLst>
              <a:ext uri="{FF2B5EF4-FFF2-40B4-BE49-F238E27FC236}">
                <a16:creationId xmlns:a16="http://schemas.microsoft.com/office/drawing/2014/main" id="{04753AC2-5458-0C4B-BE91-5C3702E4FE9E}"/>
              </a:ext>
            </a:extLst>
          </p:cNvPr>
          <p:cNvSpPr txBox="1"/>
          <p:nvPr/>
        </p:nvSpPr>
        <p:spPr>
          <a:xfrm>
            <a:off x="9981282" y="143221"/>
            <a:ext cx="1855122" cy="369332"/>
          </a:xfrm>
          <a:prstGeom prst="rect">
            <a:avLst/>
          </a:prstGeom>
          <a:noFill/>
        </p:spPr>
        <p:txBody>
          <a:bodyPr wrap="square" rtlCol="0">
            <a:spAutoFit/>
          </a:bodyPr>
          <a:lstStyle/>
          <a:p>
            <a:r>
              <a:rPr lang="en-US" dirty="0">
                <a:solidFill>
                  <a:srgbClr val="000000"/>
                </a:solidFill>
              </a:rPr>
              <a:t>Art by Amy Wolfe</a:t>
            </a:r>
          </a:p>
        </p:txBody>
      </p:sp>
      <p:sp>
        <p:nvSpPr>
          <p:cNvPr id="14" name="Title 5">
            <a:extLst>
              <a:ext uri="{FF2B5EF4-FFF2-40B4-BE49-F238E27FC236}">
                <a16:creationId xmlns:a16="http://schemas.microsoft.com/office/drawing/2014/main" id="{A869EF86-8F53-DD40-A3A7-A0AE6F9F88A3}"/>
              </a:ext>
            </a:extLst>
          </p:cNvPr>
          <p:cNvSpPr>
            <a:spLocks noGrp="1"/>
          </p:cNvSpPr>
          <p:nvPr>
            <p:ph type="title"/>
          </p:nvPr>
        </p:nvSpPr>
        <p:spPr>
          <a:xfrm>
            <a:off x="227264" y="273377"/>
            <a:ext cx="5171213" cy="1951349"/>
          </a:xfrm>
        </p:spPr>
        <p:txBody>
          <a:bodyPr>
            <a:normAutofit fontScale="90000"/>
          </a:bodyPr>
          <a:lstStyle/>
          <a:p>
            <a:pPr>
              <a:lnSpc>
                <a:spcPct val="100000"/>
              </a:lnSpc>
            </a:pPr>
            <a:r>
              <a:rPr lang="en-US" sz="4000" dirty="0">
                <a:solidFill>
                  <a:srgbClr val="000000"/>
                </a:solidFill>
                <a:latin typeface="+mn-lt"/>
                <a:cs typeface="Arial" panose="020B0604020202020204" pitchFamily="34" charset="0"/>
              </a:rPr>
              <a:t>Disruption to Test Scores after Tropical Cyclones in the United States</a:t>
            </a:r>
          </a:p>
        </p:txBody>
      </p:sp>
    </p:spTree>
    <p:extLst>
      <p:ext uri="{BB962C8B-B14F-4D97-AF65-F5344CB8AC3E}">
        <p14:creationId xmlns:p14="http://schemas.microsoft.com/office/powerpoint/2010/main" val="74572540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48222E4E-D4FD-B941-9192-45E103CFDDB8}"/>
              </a:ext>
            </a:extLst>
          </p:cNvPr>
          <p:cNvSpPr/>
          <p:nvPr/>
        </p:nvSpPr>
        <p:spPr>
          <a:xfrm>
            <a:off x="0" y="162632"/>
            <a:ext cx="4624552" cy="506245"/>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3200" dirty="0">
                <a:cs typeface="Arial" panose="020B0604020202020204" pitchFamily="34" charset="0"/>
              </a:rPr>
              <a:t>What is a tropical cyclone?</a:t>
            </a:r>
            <a:endParaRPr lang="en-US" sz="3600" dirty="0">
              <a:solidFill>
                <a:schemeClr val="bg1"/>
              </a:solidFill>
              <a:cs typeface="Arial" panose="020B0604020202020204" pitchFamily="34" charset="0"/>
            </a:endParaRPr>
          </a:p>
        </p:txBody>
      </p:sp>
      <p:pic>
        <p:nvPicPr>
          <p:cNvPr id="6" name="DrearyAlienatedAlligatorgar-mobile" descr="DrearyAlienatedAlligatorgar-mobile">
            <a:hlinkClick r:id="" action="ppaction://media"/>
            <a:extLst>
              <a:ext uri="{FF2B5EF4-FFF2-40B4-BE49-F238E27FC236}">
                <a16:creationId xmlns:a16="http://schemas.microsoft.com/office/drawing/2014/main" id="{2056174C-FC31-1843-96FB-A59B4F438F84}"/>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2032000" y="698373"/>
            <a:ext cx="8128000" cy="6096000"/>
          </a:xfrm>
          <a:prstGeom prst="rect">
            <a:avLst/>
          </a:prstGeom>
        </p:spPr>
      </p:pic>
      <p:sp>
        <p:nvSpPr>
          <p:cNvPr id="5" name="Slide Number Placeholder 6">
            <a:extLst>
              <a:ext uri="{FF2B5EF4-FFF2-40B4-BE49-F238E27FC236}">
                <a16:creationId xmlns:a16="http://schemas.microsoft.com/office/drawing/2014/main" id="{8589FEF3-20BD-D144-BBA7-6383E56ABA42}"/>
              </a:ext>
            </a:extLst>
          </p:cNvPr>
          <p:cNvSpPr txBox="1">
            <a:spLocks/>
          </p:cNvSpPr>
          <p:nvPr/>
        </p:nvSpPr>
        <p:spPr>
          <a:xfrm>
            <a:off x="4724400" y="6572195"/>
            <a:ext cx="2743200" cy="365125"/>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fld id="{13462B80-D853-D54A-BDC2-64B866E8EF5A}" type="slidenum">
              <a:rPr lang="en-US" smtClean="0"/>
              <a:pPr algn="ctr"/>
              <a:t>2</a:t>
            </a:fld>
            <a:endParaRPr lang="en-US" dirty="0"/>
          </a:p>
        </p:txBody>
      </p:sp>
    </p:spTree>
    <p:extLst>
      <p:ext uri="{BB962C8B-B14F-4D97-AF65-F5344CB8AC3E}">
        <p14:creationId xmlns:p14="http://schemas.microsoft.com/office/powerpoint/2010/main" val="14150745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par>
                                <p:cTn id="7" presetID="1" presetClass="mediacall" presetSubtype="0" fill="hold" nodeType="withEffect">
                                  <p:stCondLst>
                                    <p:cond delay="0"/>
                                  </p:stCondLst>
                                  <p:childTnLst>
                                    <p:cmd type="call" cmd="playFrom(0.0)">
                                      <p:cBhvr>
                                        <p:cTn id="8" dur="4700"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9" repeatCount="indefinite" fill="hold" display="0">
                  <p:stCondLst>
                    <p:cond delay="indefinite"/>
                  </p:stCondLst>
                </p:cTn>
                <p:tgtEl>
                  <p:spTgt spid="6"/>
                </p:tgtEl>
              </p:cMediaNode>
            </p:video>
            <p:seq concurrent="1" nextAc="seek">
              <p:cTn id="10" restart="whenNotActive" fill="hold" evtFilter="cancelBubble" nodeType="interactiveSeq">
                <p:stCondLst>
                  <p:cond evt="onClick" delay="0">
                    <p:tgtEl>
                      <p:spTgt spid="6"/>
                    </p:tgtEl>
                  </p:cond>
                </p:stCondLst>
                <p:endSync evt="end" delay="0">
                  <p:rtn val="all"/>
                </p:endSync>
                <p:childTnLst>
                  <p:par>
                    <p:cTn id="11" fill="hold">
                      <p:stCondLst>
                        <p:cond delay="0"/>
                      </p:stCondLst>
                      <p:childTnLst>
                        <p:par>
                          <p:cTn id="12" fill="hold">
                            <p:stCondLst>
                              <p:cond delay="0"/>
                            </p:stCondLst>
                            <p:childTnLst>
                              <p:par>
                                <p:cTn id="13" presetID="2" presetClass="mediacall" presetSubtype="0" fill="hold" nodeType="clickEffect">
                                  <p:stCondLst>
                                    <p:cond delay="0"/>
                                  </p:stCondLst>
                                  <p:childTnLst>
                                    <p:cmd type="call" cmd="togglePause">
                                      <p:cBhvr>
                                        <p:cTn id="14" dur="1" fill="hold"/>
                                        <p:tgtEl>
                                          <p:spTgt spid="6"/>
                                        </p:tgtEl>
                                      </p:cBhvr>
                                    </p:cmd>
                                  </p:childTnLst>
                                </p:cTn>
                              </p:par>
                            </p:childTnLst>
                          </p:cTn>
                        </p:par>
                      </p:childTnLst>
                    </p:cTn>
                  </p:par>
                </p:childTnLst>
              </p:cTn>
              <p:nextCondLst>
                <p:cond evt="onClick" delay="0">
                  <p:tgtEl>
                    <p:spTgt spid="6"/>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48222E4E-D4FD-B941-9192-45E103CFDDB8}"/>
              </a:ext>
            </a:extLst>
          </p:cNvPr>
          <p:cNvSpPr/>
          <p:nvPr/>
        </p:nvSpPr>
        <p:spPr>
          <a:xfrm>
            <a:off x="0" y="162632"/>
            <a:ext cx="3998422" cy="506245"/>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3200" dirty="0">
                <a:cs typeface="Arial" panose="020B0604020202020204" pitchFamily="34" charset="0"/>
              </a:rPr>
              <a:t>US educational system</a:t>
            </a:r>
            <a:endParaRPr lang="en-US" sz="3600" dirty="0">
              <a:solidFill>
                <a:schemeClr val="bg1"/>
              </a:solidFill>
              <a:cs typeface="Arial" panose="020B0604020202020204" pitchFamily="34" charset="0"/>
            </a:endParaRPr>
          </a:p>
        </p:txBody>
      </p:sp>
      <p:sp>
        <p:nvSpPr>
          <p:cNvPr id="5" name="Slide Number Placeholder 6">
            <a:extLst>
              <a:ext uri="{FF2B5EF4-FFF2-40B4-BE49-F238E27FC236}">
                <a16:creationId xmlns:a16="http://schemas.microsoft.com/office/drawing/2014/main" id="{8589FEF3-20BD-D144-BBA7-6383E56ABA42}"/>
              </a:ext>
            </a:extLst>
          </p:cNvPr>
          <p:cNvSpPr txBox="1">
            <a:spLocks/>
          </p:cNvSpPr>
          <p:nvPr/>
        </p:nvSpPr>
        <p:spPr>
          <a:xfrm>
            <a:off x="4724400" y="6572195"/>
            <a:ext cx="2743200" cy="365125"/>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fld id="{13462B80-D853-D54A-BDC2-64B866E8EF5A}" type="slidenum">
              <a:rPr lang="en-US" smtClean="0"/>
              <a:pPr algn="ctr"/>
              <a:t>3</a:t>
            </a:fld>
            <a:endParaRPr lang="en-US" dirty="0"/>
          </a:p>
        </p:txBody>
      </p:sp>
      <p:sp>
        <p:nvSpPr>
          <p:cNvPr id="2" name="Content Placeholder 2">
            <a:extLst>
              <a:ext uri="{FF2B5EF4-FFF2-40B4-BE49-F238E27FC236}">
                <a16:creationId xmlns:a16="http://schemas.microsoft.com/office/drawing/2014/main" id="{633E6519-D934-D482-459C-FB3687209E66}"/>
              </a:ext>
            </a:extLst>
          </p:cNvPr>
          <p:cNvSpPr txBox="1">
            <a:spLocks/>
          </p:cNvSpPr>
          <p:nvPr/>
        </p:nvSpPr>
        <p:spPr>
          <a:xfrm>
            <a:off x="477193" y="1256533"/>
            <a:ext cx="6062534" cy="4344931"/>
          </a:xfrm>
        </p:spPr>
        <p:txBody>
          <a:bodyPr>
            <a:no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GB" sz="3000" dirty="0">
                <a:solidFill>
                  <a:srgbClr val="000000"/>
                </a:solidFill>
              </a:rPr>
              <a:t>2001 No Child Left Behind Act requires all states to test academic progress in math and reading/language arts</a:t>
            </a:r>
          </a:p>
          <a:p>
            <a:pPr marL="0" indent="0">
              <a:buNone/>
            </a:pPr>
            <a:endParaRPr lang="en-GB" sz="3000" dirty="0">
              <a:solidFill>
                <a:srgbClr val="000000"/>
              </a:solidFill>
            </a:endParaRPr>
          </a:p>
          <a:p>
            <a:r>
              <a:rPr lang="en-GB" sz="3000" dirty="0">
                <a:solidFill>
                  <a:srgbClr val="000000"/>
                </a:solidFill>
              </a:rPr>
              <a:t>Tests administered to students in grades 3-8 typically in spring</a:t>
            </a:r>
            <a:br>
              <a:rPr lang="en-GB" sz="3000" dirty="0">
                <a:solidFill>
                  <a:srgbClr val="000000"/>
                </a:solidFill>
              </a:rPr>
            </a:br>
            <a:endParaRPr lang="en-GB" sz="3000" dirty="0">
              <a:solidFill>
                <a:srgbClr val="000000"/>
              </a:solidFill>
            </a:endParaRPr>
          </a:p>
        </p:txBody>
      </p:sp>
      <p:pic>
        <p:nvPicPr>
          <p:cNvPr id="1028" name="Picture 4" descr="History of Standardized Tests - ProCon.org">
            <a:extLst>
              <a:ext uri="{FF2B5EF4-FFF2-40B4-BE49-F238E27FC236}">
                <a16:creationId xmlns:a16="http://schemas.microsoft.com/office/drawing/2014/main" id="{937A6AD5-C554-A886-9B86-11C97890F7F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539727" y="1574425"/>
            <a:ext cx="5561143" cy="3709146"/>
          </a:xfrm>
          <a:prstGeom prst="rect">
            <a:avLst/>
          </a:prstGeom>
          <a:noFill/>
          <a:extLst>
            <a:ext uri="{909E8E84-426E-40DD-AFC4-6F175D3DCCD1}">
              <a14:hiddenFill xmlns:a14="http://schemas.microsoft.com/office/drawing/2010/main">
                <a:solidFill>
                  <a:srgbClr val="FFFFFF"/>
                </a:solidFill>
              </a14:hiddenFill>
            </a:ext>
          </a:extLst>
        </p:spPr>
      </p:pic>
      <p:sp>
        <p:nvSpPr>
          <p:cNvPr id="10" name="TextBox 9">
            <a:extLst>
              <a:ext uri="{FF2B5EF4-FFF2-40B4-BE49-F238E27FC236}">
                <a16:creationId xmlns:a16="http://schemas.microsoft.com/office/drawing/2014/main" id="{12D521AB-40E6-F642-3BD8-285AEFDC040C}"/>
              </a:ext>
            </a:extLst>
          </p:cNvPr>
          <p:cNvSpPr txBox="1"/>
          <p:nvPr/>
        </p:nvSpPr>
        <p:spPr>
          <a:xfrm>
            <a:off x="9320298" y="5416797"/>
            <a:ext cx="2576946" cy="369332"/>
          </a:xfrm>
          <a:prstGeom prst="rect">
            <a:avLst/>
          </a:prstGeom>
          <a:noFill/>
        </p:spPr>
        <p:txBody>
          <a:bodyPr wrap="square">
            <a:spAutoFit/>
          </a:bodyPr>
          <a:lstStyle/>
          <a:p>
            <a:r>
              <a:rPr lang="en-GB" i="0" dirty="0">
                <a:effectLst/>
                <a:latin typeface="Slack-Lato"/>
              </a:rPr>
              <a:t>Paul Morse/White House</a:t>
            </a:r>
            <a:endParaRPr lang="en-US" dirty="0"/>
          </a:p>
        </p:txBody>
      </p:sp>
    </p:spTree>
    <p:extLst>
      <p:ext uri="{BB962C8B-B14F-4D97-AF65-F5344CB8AC3E}">
        <p14:creationId xmlns:p14="http://schemas.microsoft.com/office/powerpoint/2010/main" val="297560544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30" name="All TCs worldwide">
            <a:extLst>
              <a:ext uri="{FF2B5EF4-FFF2-40B4-BE49-F238E27FC236}">
                <a16:creationId xmlns:a16="http://schemas.microsoft.com/office/drawing/2014/main" id="{8874AC41-F4C9-DF4B-B092-17315B37E3A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849302" y="1372645"/>
            <a:ext cx="6390194" cy="4389512"/>
          </a:xfrm>
          <a:prstGeom prst="rect">
            <a:avLst/>
          </a:prstGeom>
          <a:noFill/>
          <a:extLst>
            <a:ext uri="{909E8E84-426E-40DD-AFC4-6F175D3DCCD1}">
              <a14:hiddenFill xmlns:a14="http://schemas.microsoft.com/office/drawing/2010/main">
                <a:solidFill>
                  <a:srgbClr val="FFFFFF"/>
                </a:solidFill>
              </a14:hiddenFill>
            </a:ext>
          </a:extLst>
        </p:spPr>
      </p:pic>
      <p:sp>
        <p:nvSpPr>
          <p:cNvPr id="20" name="Parks et al">
            <a:extLst>
              <a:ext uri="{FF2B5EF4-FFF2-40B4-BE49-F238E27FC236}">
                <a16:creationId xmlns:a16="http://schemas.microsoft.com/office/drawing/2014/main" id="{E8B6889B-AFEA-C640-868F-F4E4CDEDEB26}"/>
              </a:ext>
            </a:extLst>
          </p:cNvPr>
          <p:cNvSpPr txBox="1"/>
          <p:nvPr/>
        </p:nvSpPr>
        <p:spPr>
          <a:xfrm>
            <a:off x="10133351" y="6510682"/>
            <a:ext cx="1709936" cy="369332"/>
          </a:xfrm>
          <a:prstGeom prst="rect">
            <a:avLst/>
          </a:prstGeom>
          <a:noFill/>
        </p:spPr>
        <p:txBody>
          <a:bodyPr wrap="square" rtlCol="0">
            <a:spAutoFit/>
          </a:bodyPr>
          <a:lstStyle/>
          <a:p>
            <a:r>
              <a:rPr lang="en-GB" dirty="0"/>
              <a:t>Huffington Post</a:t>
            </a:r>
            <a:endParaRPr lang="en-US" sz="1600" dirty="0">
              <a:solidFill>
                <a:srgbClr val="000000"/>
              </a:solidFill>
            </a:endParaRPr>
          </a:p>
        </p:txBody>
      </p:sp>
      <p:sp>
        <p:nvSpPr>
          <p:cNvPr id="24" name="NASA">
            <a:extLst>
              <a:ext uri="{FF2B5EF4-FFF2-40B4-BE49-F238E27FC236}">
                <a16:creationId xmlns:a16="http://schemas.microsoft.com/office/drawing/2014/main" id="{BBE80C18-7078-7042-AF31-6A86C82CBE50}"/>
              </a:ext>
            </a:extLst>
          </p:cNvPr>
          <p:cNvSpPr txBox="1"/>
          <p:nvPr/>
        </p:nvSpPr>
        <p:spPr>
          <a:xfrm>
            <a:off x="10884871" y="6473141"/>
            <a:ext cx="749121" cy="338554"/>
          </a:xfrm>
          <a:prstGeom prst="rect">
            <a:avLst/>
          </a:prstGeom>
          <a:noFill/>
        </p:spPr>
        <p:txBody>
          <a:bodyPr wrap="square" rtlCol="0">
            <a:spAutoFit/>
          </a:bodyPr>
          <a:lstStyle/>
          <a:p>
            <a:r>
              <a:rPr lang="en-US" sz="1600" dirty="0">
                <a:solidFill>
                  <a:srgbClr val="000000"/>
                </a:solidFill>
              </a:rPr>
              <a:t>NASA</a:t>
            </a:r>
          </a:p>
        </p:txBody>
      </p:sp>
      <p:pic>
        <p:nvPicPr>
          <p:cNvPr id="15" name="Damage timeseries">
            <a:extLst>
              <a:ext uri="{FF2B5EF4-FFF2-40B4-BE49-F238E27FC236}">
                <a16:creationId xmlns:a16="http://schemas.microsoft.com/office/drawing/2014/main" id="{8DF50F51-C20A-F344-B87A-8FB884F8F98D}"/>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5297168" y="1498736"/>
            <a:ext cx="6463905" cy="3973900"/>
          </a:xfrm>
          <a:prstGeom prst="rect">
            <a:avLst/>
          </a:prstGeom>
        </p:spPr>
      </p:pic>
      <p:sp>
        <p:nvSpPr>
          <p:cNvPr id="16" name="Weinkle et al.">
            <a:extLst>
              <a:ext uri="{FF2B5EF4-FFF2-40B4-BE49-F238E27FC236}">
                <a16:creationId xmlns:a16="http://schemas.microsoft.com/office/drawing/2014/main" id="{EBE48F60-EB7D-1B48-A31F-BE7882D05C5F}"/>
              </a:ext>
            </a:extLst>
          </p:cNvPr>
          <p:cNvSpPr txBox="1"/>
          <p:nvPr/>
        </p:nvSpPr>
        <p:spPr>
          <a:xfrm>
            <a:off x="8173118" y="6483191"/>
            <a:ext cx="3670169" cy="338554"/>
          </a:xfrm>
          <a:prstGeom prst="rect">
            <a:avLst/>
          </a:prstGeom>
          <a:noFill/>
        </p:spPr>
        <p:txBody>
          <a:bodyPr wrap="square" rtlCol="0">
            <a:spAutoFit/>
          </a:bodyPr>
          <a:lstStyle/>
          <a:p>
            <a:r>
              <a:rPr lang="en-US" sz="1600" dirty="0" err="1">
                <a:solidFill>
                  <a:srgbClr val="000000"/>
                </a:solidFill>
              </a:rPr>
              <a:t>Weinkle</a:t>
            </a:r>
            <a:r>
              <a:rPr lang="en-US" sz="1600" dirty="0">
                <a:solidFill>
                  <a:srgbClr val="000000"/>
                </a:solidFill>
              </a:rPr>
              <a:t> et al., </a:t>
            </a:r>
            <a:r>
              <a:rPr lang="en-US" sz="1600" i="1" dirty="0">
                <a:solidFill>
                  <a:srgbClr val="000000"/>
                </a:solidFill>
              </a:rPr>
              <a:t>Nature Sustainability</a:t>
            </a:r>
            <a:r>
              <a:rPr lang="en-US" sz="1600" dirty="0">
                <a:solidFill>
                  <a:srgbClr val="000000"/>
                </a:solidFill>
              </a:rPr>
              <a:t>, 2018</a:t>
            </a:r>
          </a:p>
        </p:txBody>
      </p:sp>
      <p:pic>
        <p:nvPicPr>
          <p:cNvPr id="13" name="Figure Wang">
            <a:extLst>
              <a:ext uri="{FF2B5EF4-FFF2-40B4-BE49-F238E27FC236}">
                <a16:creationId xmlns:a16="http://schemas.microsoft.com/office/drawing/2014/main" id="{4C82DBBE-1E60-6F41-BED9-BA12065FF064}"/>
              </a:ext>
            </a:extLst>
          </p:cNvPr>
          <p:cNvPicPr>
            <a:picLocks noChangeAspect="1"/>
          </p:cNvPicPr>
          <p:nvPr/>
        </p:nvPicPr>
        <p:blipFill>
          <a:blip r:embed="rId5"/>
          <a:srcRect/>
          <a:stretch/>
        </p:blipFill>
        <p:spPr>
          <a:xfrm>
            <a:off x="5297168" y="2318884"/>
            <a:ext cx="6826351" cy="2191898"/>
          </a:xfrm>
          <a:prstGeom prst="rect">
            <a:avLst/>
          </a:prstGeom>
        </p:spPr>
      </p:pic>
      <p:sp>
        <p:nvSpPr>
          <p:cNvPr id="26" name="Wang et al">
            <a:extLst>
              <a:ext uri="{FF2B5EF4-FFF2-40B4-BE49-F238E27FC236}">
                <a16:creationId xmlns:a16="http://schemas.microsoft.com/office/drawing/2014/main" id="{D102E052-25CA-324F-9FB0-9AF16E32FB9A}"/>
              </a:ext>
            </a:extLst>
          </p:cNvPr>
          <p:cNvSpPr txBox="1"/>
          <p:nvPr/>
        </p:nvSpPr>
        <p:spPr>
          <a:xfrm>
            <a:off x="9011695" y="6463091"/>
            <a:ext cx="2849772" cy="338554"/>
          </a:xfrm>
          <a:prstGeom prst="rect">
            <a:avLst/>
          </a:prstGeom>
          <a:noFill/>
        </p:spPr>
        <p:txBody>
          <a:bodyPr wrap="square" rtlCol="0">
            <a:spAutoFit/>
          </a:bodyPr>
          <a:lstStyle/>
          <a:p>
            <a:r>
              <a:rPr lang="en-US" sz="1600" dirty="0">
                <a:solidFill>
                  <a:srgbClr val="000000"/>
                </a:solidFill>
              </a:rPr>
              <a:t>Wang and Toumi, </a:t>
            </a:r>
            <a:r>
              <a:rPr lang="en-US" sz="1600" i="1" dirty="0">
                <a:solidFill>
                  <a:srgbClr val="000000"/>
                </a:solidFill>
              </a:rPr>
              <a:t>Science</a:t>
            </a:r>
            <a:r>
              <a:rPr lang="en-US" sz="1600" dirty="0">
                <a:solidFill>
                  <a:srgbClr val="000000"/>
                </a:solidFill>
              </a:rPr>
              <a:t>, 2021</a:t>
            </a:r>
          </a:p>
        </p:txBody>
      </p:sp>
      <p:pic>
        <p:nvPicPr>
          <p:cNvPr id="4" name="Hurricane names">
            <a:extLst>
              <a:ext uri="{FF2B5EF4-FFF2-40B4-BE49-F238E27FC236}">
                <a16:creationId xmlns:a16="http://schemas.microsoft.com/office/drawing/2014/main" id="{0FE3076E-B9A1-D748-82D3-54D558A33AAB}"/>
              </a:ext>
            </a:extLst>
          </p:cNvPr>
          <p:cNvPicPr>
            <a:picLocks noChangeAspect="1"/>
          </p:cNvPicPr>
          <p:nvPr/>
        </p:nvPicPr>
        <p:blipFill>
          <a:blip r:embed="rId6">
            <a:extLst>
              <a:ext uri="{28A0092B-C50C-407E-A947-70E740481C1C}">
                <a14:useLocalDpi xmlns:a14="http://schemas.microsoft.com/office/drawing/2010/main" val="0"/>
              </a:ext>
            </a:extLst>
          </a:blip>
          <a:srcRect/>
          <a:stretch/>
        </p:blipFill>
        <p:spPr>
          <a:xfrm>
            <a:off x="6418364" y="845736"/>
            <a:ext cx="5324997" cy="5443331"/>
          </a:xfrm>
          <a:prstGeom prst="rect">
            <a:avLst/>
          </a:prstGeom>
        </p:spPr>
      </p:pic>
      <p:sp>
        <p:nvSpPr>
          <p:cNvPr id="14" name="NOAA">
            <a:extLst>
              <a:ext uri="{FF2B5EF4-FFF2-40B4-BE49-F238E27FC236}">
                <a16:creationId xmlns:a16="http://schemas.microsoft.com/office/drawing/2014/main" id="{E59AF7D0-D839-A846-87AA-85921346780A}"/>
              </a:ext>
            </a:extLst>
          </p:cNvPr>
          <p:cNvSpPr txBox="1"/>
          <p:nvPr/>
        </p:nvSpPr>
        <p:spPr>
          <a:xfrm>
            <a:off x="11031161" y="6503774"/>
            <a:ext cx="729912" cy="338554"/>
          </a:xfrm>
          <a:prstGeom prst="rect">
            <a:avLst/>
          </a:prstGeom>
          <a:noFill/>
        </p:spPr>
        <p:txBody>
          <a:bodyPr wrap="square" rtlCol="0">
            <a:spAutoFit/>
          </a:bodyPr>
          <a:lstStyle/>
          <a:p>
            <a:r>
              <a:rPr lang="en-US" sz="1600" dirty="0">
                <a:solidFill>
                  <a:srgbClr val="000000"/>
                </a:solidFill>
              </a:rPr>
              <a:t>NOAA</a:t>
            </a:r>
          </a:p>
        </p:txBody>
      </p:sp>
      <p:sp>
        <p:nvSpPr>
          <p:cNvPr id="22" name="Slide Number Placeholder 6">
            <a:extLst>
              <a:ext uri="{FF2B5EF4-FFF2-40B4-BE49-F238E27FC236}">
                <a16:creationId xmlns:a16="http://schemas.microsoft.com/office/drawing/2014/main" id="{2B61E73B-5B3E-EB40-9D1F-BC8C1A3457AE}"/>
              </a:ext>
            </a:extLst>
          </p:cNvPr>
          <p:cNvSpPr txBox="1">
            <a:spLocks/>
          </p:cNvSpPr>
          <p:nvPr/>
        </p:nvSpPr>
        <p:spPr>
          <a:xfrm>
            <a:off x="4724400" y="6572195"/>
            <a:ext cx="2743200" cy="365125"/>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fld id="{13462B80-D853-D54A-BDC2-64B866E8EF5A}" type="slidenum">
              <a:rPr lang="en-US" smtClean="0"/>
              <a:pPr algn="ctr"/>
              <a:t>4</a:t>
            </a:fld>
            <a:endParaRPr lang="en-US" dirty="0"/>
          </a:p>
        </p:txBody>
      </p:sp>
      <p:sp>
        <p:nvSpPr>
          <p:cNvPr id="8" name="Main text">
            <a:extLst>
              <a:ext uri="{FF2B5EF4-FFF2-40B4-BE49-F238E27FC236}">
                <a16:creationId xmlns:a16="http://schemas.microsoft.com/office/drawing/2014/main" id="{D373A737-F276-7F4F-AEF8-CEAF88E6E0D1}"/>
              </a:ext>
            </a:extLst>
          </p:cNvPr>
          <p:cNvSpPr txBox="1"/>
          <p:nvPr/>
        </p:nvSpPr>
        <p:spPr>
          <a:xfrm>
            <a:off x="118761" y="697579"/>
            <a:ext cx="6390194" cy="6377387"/>
          </a:xfrm>
          <a:prstGeom prst="rect">
            <a:avLst/>
          </a:prstGeom>
          <a:noFill/>
        </p:spPr>
        <p:txBody>
          <a:bodyPr wrap="square" rtlCol="0">
            <a:spAutoFit/>
          </a:bodyPr>
          <a:lstStyle/>
          <a:p>
            <a:pPr marL="457200" indent="-457200">
              <a:lnSpc>
                <a:spcPct val="120000"/>
              </a:lnSpc>
              <a:buFont typeface="+mj-lt"/>
              <a:buAutoNum type="arabicPeriod"/>
            </a:pPr>
            <a:r>
              <a:rPr lang="en-GB" sz="1600" b="1" dirty="0">
                <a:solidFill>
                  <a:schemeClr val="accent1"/>
                </a:solidFill>
                <a:latin typeface="Arial" panose="020B0604020202020204" pitchFamily="34" charset="0"/>
                <a:cs typeface="Arial" panose="020B0604020202020204" pitchFamily="34" charset="0"/>
              </a:rPr>
              <a:t>Very active in US</a:t>
            </a:r>
          </a:p>
          <a:p>
            <a:pPr marL="285750" indent="-285750">
              <a:lnSpc>
                <a:spcPct val="120000"/>
              </a:lnSpc>
              <a:buFont typeface="Arial" panose="020B0604020202020204" pitchFamily="34" charset="0"/>
              <a:buChar char="•"/>
            </a:pPr>
            <a:r>
              <a:rPr lang="en-GB" sz="1600" dirty="0">
                <a:latin typeface="Arial" panose="020B0604020202020204" pitchFamily="34" charset="0"/>
                <a:cs typeface="Arial" panose="020B0604020202020204" pitchFamily="34" charset="0"/>
              </a:rPr>
              <a:t>2020 season most active on record</a:t>
            </a:r>
          </a:p>
          <a:p>
            <a:pPr marL="285750" indent="-285750">
              <a:lnSpc>
                <a:spcPct val="120000"/>
              </a:lnSpc>
              <a:buFont typeface="Arial" panose="020B0604020202020204" pitchFamily="34" charset="0"/>
              <a:buChar char="•"/>
            </a:pPr>
            <a:r>
              <a:rPr lang="en-GB" sz="1600" dirty="0">
                <a:latin typeface="Arial" panose="020B0604020202020204" pitchFamily="34" charset="0"/>
                <a:cs typeface="Arial" panose="020B0604020202020204" pitchFamily="34" charset="0"/>
              </a:rPr>
              <a:t>2021: 3rd time on record names exhausted</a:t>
            </a:r>
          </a:p>
          <a:p>
            <a:pPr>
              <a:lnSpc>
                <a:spcPct val="120000"/>
              </a:lnSpc>
            </a:pPr>
            <a:endParaRPr lang="en-GB" sz="1600" dirty="0">
              <a:latin typeface="Arial" panose="020B0604020202020204" pitchFamily="34" charset="0"/>
              <a:cs typeface="Arial" panose="020B0604020202020204" pitchFamily="34" charset="0"/>
            </a:endParaRPr>
          </a:p>
          <a:p>
            <a:pPr marL="457200" indent="-457200">
              <a:lnSpc>
                <a:spcPct val="120000"/>
              </a:lnSpc>
              <a:buFont typeface="+mj-lt"/>
              <a:buAutoNum type="arabicPeriod" startAt="2"/>
            </a:pPr>
            <a:r>
              <a:rPr lang="en-GB" sz="1600" b="1" dirty="0">
                <a:solidFill>
                  <a:schemeClr val="accent1"/>
                </a:solidFill>
                <a:latin typeface="Arial" panose="020B0604020202020204" pitchFamily="34" charset="0"/>
                <a:cs typeface="Arial" panose="020B0604020202020204" pitchFamily="34" charset="0"/>
              </a:rPr>
              <a:t>Will remain a threat in US</a:t>
            </a:r>
          </a:p>
          <a:p>
            <a:pPr marL="285750" indent="-285750">
              <a:lnSpc>
                <a:spcPct val="120000"/>
              </a:lnSpc>
              <a:buFont typeface="Arial" panose="020B0604020202020204" pitchFamily="34" charset="0"/>
              <a:buChar char="•"/>
            </a:pPr>
            <a:r>
              <a:rPr lang="en-GB" sz="1600" dirty="0">
                <a:latin typeface="Arial" panose="020B0604020202020204" pitchFamily="34" charset="0"/>
                <a:cs typeface="Arial" panose="020B0604020202020204" pitchFamily="34" charset="0"/>
              </a:rPr>
              <a:t>Longer landfall and peak closer to land</a:t>
            </a:r>
          </a:p>
          <a:p>
            <a:pPr marL="285750" indent="-285750">
              <a:lnSpc>
                <a:spcPct val="120000"/>
              </a:lnSpc>
              <a:buFont typeface="Arial" panose="020B0604020202020204" pitchFamily="34" charset="0"/>
              <a:buChar char="•"/>
            </a:pPr>
            <a:endParaRPr lang="en-GB" sz="1600" dirty="0">
              <a:latin typeface="Arial" panose="020B0604020202020204" pitchFamily="34" charset="0"/>
              <a:cs typeface="Arial" panose="020B0604020202020204" pitchFamily="34" charset="0"/>
            </a:endParaRPr>
          </a:p>
          <a:p>
            <a:pPr marL="457200" indent="-457200">
              <a:lnSpc>
                <a:spcPct val="120000"/>
              </a:lnSpc>
              <a:buFont typeface="+mj-lt"/>
              <a:buAutoNum type="arabicPeriod" startAt="3"/>
            </a:pPr>
            <a:r>
              <a:rPr lang="en-GB" sz="1600" b="1" dirty="0">
                <a:solidFill>
                  <a:schemeClr val="accent1"/>
                </a:solidFill>
                <a:latin typeface="Arial" panose="020B0604020202020204" pitchFamily="34" charset="0"/>
                <a:cs typeface="Arial" panose="020B0604020202020204" pitchFamily="34" charset="0"/>
              </a:rPr>
              <a:t>Extremely costly</a:t>
            </a:r>
          </a:p>
          <a:p>
            <a:pPr marL="285750" indent="-285750">
              <a:lnSpc>
                <a:spcPct val="120000"/>
              </a:lnSpc>
              <a:buFont typeface="Arial" panose="020B0604020202020204" pitchFamily="34" charset="0"/>
              <a:buChar char="•"/>
            </a:pPr>
            <a:r>
              <a:rPr lang="en-GB" sz="1600" dirty="0">
                <a:latin typeface="Arial" panose="020B0604020202020204" pitchFamily="34" charset="0"/>
                <a:cs typeface="Arial" panose="020B0604020202020204" pitchFamily="34" charset="0"/>
              </a:rPr>
              <a:t>Over $2 trillion in damage</a:t>
            </a:r>
          </a:p>
          <a:p>
            <a:pPr marL="285750" indent="-285750">
              <a:lnSpc>
                <a:spcPct val="120000"/>
              </a:lnSpc>
              <a:buFont typeface="Arial" panose="020B0604020202020204" pitchFamily="34" charset="0"/>
              <a:buChar char="•"/>
            </a:pPr>
            <a:endParaRPr lang="en-GB" sz="1600" dirty="0">
              <a:latin typeface="Arial" panose="020B0604020202020204" pitchFamily="34" charset="0"/>
              <a:cs typeface="Arial" panose="020B0604020202020204" pitchFamily="34" charset="0"/>
            </a:endParaRPr>
          </a:p>
          <a:p>
            <a:pPr marL="457200" indent="-457200">
              <a:lnSpc>
                <a:spcPct val="120000"/>
              </a:lnSpc>
              <a:buFont typeface="+mj-lt"/>
              <a:buAutoNum type="arabicPeriod" startAt="4"/>
            </a:pPr>
            <a:r>
              <a:rPr lang="en-GB" sz="1600" b="1" dirty="0">
                <a:solidFill>
                  <a:schemeClr val="accent1"/>
                </a:solidFill>
                <a:latin typeface="Arial" panose="020B0604020202020204" pitchFamily="34" charset="0"/>
                <a:cs typeface="Arial" panose="020B0604020202020204" pitchFamily="34" charset="0"/>
              </a:rPr>
              <a:t>Evidence of serious educational consequences</a:t>
            </a:r>
          </a:p>
          <a:p>
            <a:pPr marL="285750" indent="-285750">
              <a:lnSpc>
                <a:spcPct val="120000"/>
              </a:lnSpc>
              <a:buFont typeface="Arial" panose="020B0604020202020204" pitchFamily="34" charset="0"/>
              <a:buChar char="•"/>
            </a:pPr>
            <a:r>
              <a:rPr lang="en-GB" sz="1600" dirty="0">
                <a:latin typeface="Arial" panose="020B0604020202020204" pitchFamily="34" charset="0"/>
                <a:cs typeface="Arial" panose="020B0604020202020204" pitchFamily="34" charset="0"/>
              </a:rPr>
              <a:t>Hurricane Katrina displaced 100k-200k students</a:t>
            </a:r>
          </a:p>
          <a:p>
            <a:pPr marL="285750" indent="-285750">
              <a:lnSpc>
                <a:spcPct val="120000"/>
              </a:lnSpc>
              <a:buFont typeface="Arial" panose="020B0604020202020204" pitchFamily="34" charset="0"/>
              <a:buChar char="•"/>
            </a:pPr>
            <a:r>
              <a:rPr lang="en-GB" sz="1600" dirty="0">
                <a:latin typeface="Arial" panose="020B0604020202020204" pitchFamily="34" charset="0"/>
                <a:cs typeface="Arial" panose="020B0604020202020204" pitchFamily="34" charset="0"/>
              </a:rPr>
              <a:t>Destroyed 78% of New Orleans public school buildings</a:t>
            </a:r>
          </a:p>
          <a:p>
            <a:pPr>
              <a:lnSpc>
                <a:spcPct val="120000"/>
              </a:lnSpc>
            </a:pPr>
            <a:endParaRPr lang="en-GB" sz="1600" dirty="0">
              <a:latin typeface="Arial" panose="020B0604020202020204" pitchFamily="34" charset="0"/>
              <a:cs typeface="Arial" panose="020B0604020202020204" pitchFamily="34" charset="0"/>
            </a:endParaRPr>
          </a:p>
          <a:p>
            <a:pPr marL="457200" indent="-457200">
              <a:lnSpc>
                <a:spcPct val="120000"/>
              </a:lnSpc>
              <a:buFont typeface="+mj-lt"/>
              <a:buAutoNum type="arabicPeriod" startAt="5"/>
            </a:pPr>
            <a:r>
              <a:rPr lang="en-GB" sz="1600" b="1" dirty="0">
                <a:solidFill>
                  <a:schemeClr val="accent1"/>
                </a:solidFill>
                <a:latin typeface="Arial" panose="020B0604020202020204" pitchFamily="34" charset="0"/>
                <a:cs typeface="Arial" panose="020B0604020202020204" pitchFamily="34" charset="0"/>
              </a:rPr>
              <a:t>Cyclones are a deadly threat in many vulnerable parts of the world</a:t>
            </a:r>
          </a:p>
          <a:p>
            <a:pPr marL="285750" indent="-285750">
              <a:lnSpc>
                <a:spcPct val="120000"/>
              </a:lnSpc>
              <a:buFont typeface="Arial" panose="020B0604020202020204" pitchFamily="34" charset="0"/>
              <a:buChar char="•"/>
            </a:pPr>
            <a:r>
              <a:rPr lang="en-GB" sz="1600" dirty="0">
                <a:latin typeface="Arial" panose="020B0604020202020204" pitchFamily="34" charset="0"/>
                <a:cs typeface="Arial" panose="020B0604020202020204" pitchFamily="34" charset="0"/>
              </a:rPr>
              <a:t>Knowledge of US impacts helps worldwide efforts</a:t>
            </a:r>
          </a:p>
          <a:p>
            <a:pPr marL="285750" indent="-285750">
              <a:lnSpc>
                <a:spcPct val="120000"/>
              </a:lnSpc>
              <a:buFont typeface="Arial" panose="020B0604020202020204" pitchFamily="34" charset="0"/>
              <a:buChar char="•"/>
            </a:pPr>
            <a:endParaRPr lang="en-GB" dirty="0">
              <a:latin typeface="Arial" panose="020B0604020202020204" pitchFamily="34" charset="0"/>
              <a:cs typeface="Arial" panose="020B0604020202020204" pitchFamily="34" charset="0"/>
            </a:endParaRPr>
          </a:p>
          <a:p>
            <a:pPr marL="457200" indent="-457200">
              <a:lnSpc>
                <a:spcPct val="120000"/>
              </a:lnSpc>
              <a:buFont typeface="+mj-lt"/>
              <a:buAutoNum type="arabicPeriod" startAt="6"/>
            </a:pPr>
            <a:r>
              <a:rPr lang="en-GB" b="1" dirty="0">
                <a:solidFill>
                  <a:schemeClr val="accent1"/>
                </a:solidFill>
                <a:latin typeface="Arial" panose="020B0604020202020204" pitchFamily="34" charset="0"/>
                <a:cs typeface="Arial" panose="020B0604020202020204" pitchFamily="34" charset="0"/>
              </a:rPr>
              <a:t>Resilience is a matter of environmental justice</a:t>
            </a:r>
          </a:p>
          <a:p>
            <a:pPr marL="285750" indent="-285750">
              <a:lnSpc>
                <a:spcPct val="120000"/>
              </a:lnSpc>
              <a:buFont typeface="Arial" panose="020B0604020202020204" pitchFamily="34" charset="0"/>
              <a:buChar char="•"/>
            </a:pPr>
            <a:r>
              <a:rPr lang="en-GB" sz="1600" dirty="0">
                <a:latin typeface="Arial" panose="020B0604020202020204" pitchFamily="34" charset="0"/>
                <a:cs typeface="Arial" panose="020B0604020202020204" pitchFamily="34" charset="0"/>
              </a:rPr>
              <a:t>Impact low-income and historically disadvantaged communities</a:t>
            </a:r>
          </a:p>
          <a:p>
            <a:pPr marL="285750" indent="-285750">
              <a:lnSpc>
                <a:spcPct val="120000"/>
              </a:lnSpc>
              <a:buFont typeface="Arial" panose="020B0604020202020204" pitchFamily="34" charset="0"/>
              <a:buChar char="•"/>
            </a:pPr>
            <a:endParaRPr lang="en-GB" dirty="0">
              <a:latin typeface="Arial" panose="020B0604020202020204" pitchFamily="34" charset="0"/>
              <a:cs typeface="Arial" panose="020B0604020202020204" pitchFamily="34" charset="0"/>
            </a:endParaRPr>
          </a:p>
        </p:txBody>
      </p:sp>
      <p:sp>
        <p:nvSpPr>
          <p:cNvPr id="5" name="Title">
            <a:extLst>
              <a:ext uri="{FF2B5EF4-FFF2-40B4-BE49-F238E27FC236}">
                <a16:creationId xmlns:a16="http://schemas.microsoft.com/office/drawing/2014/main" id="{6EF9F573-F5C9-2A4F-9FCC-AAB9E6084D60}"/>
              </a:ext>
            </a:extLst>
          </p:cNvPr>
          <p:cNvSpPr/>
          <p:nvPr/>
        </p:nvSpPr>
        <p:spPr>
          <a:xfrm>
            <a:off x="0" y="152122"/>
            <a:ext cx="7740000" cy="506245"/>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3200" dirty="0">
                <a:cs typeface="Arial" panose="020B0604020202020204" pitchFamily="34" charset="0"/>
              </a:rPr>
              <a:t>Why should we care about tropical cyclones?</a:t>
            </a:r>
            <a:endParaRPr lang="en-US" sz="3600" dirty="0">
              <a:solidFill>
                <a:schemeClr val="bg1"/>
              </a:solidFill>
              <a:cs typeface="Arial" panose="020B0604020202020204" pitchFamily="34" charset="0"/>
            </a:endParaRPr>
          </a:p>
        </p:txBody>
      </p:sp>
      <p:pic>
        <p:nvPicPr>
          <p:cNvPr id="19" name="Tropical cyclone hospitalizations">
            <a:extLst>
              <a:ext uri="{FF2B5EF4-FFF2-40B4-BE49-F238E27FC236}">
                <a16:creationId xmlns:a16="http://schemas.microsoft.com/office/drawing/2014/main" id="{46BD9AB5-816B-EC43-A913-A323BA62A6F5}"/>
              </a:ext>
            </a:extLst>
          </p:cNvPr>
          <p:cNvPicPr>
            <a:picLocks noChangeAspect="1"/>
          </p:cNvPicPr>
          <p:nvPr/>
        </p:nvPicPr>
        <p:blipFill rotWithShape="1">
          <a:blip r:embed="rId7"/>
          <a:srcRect t="2131" b="2131"/>
          <a:stretch/>
        </p:blipFill>
        <p:spPr>
          <a:xfrm>
            <a:off x="6159563" y="1363426"/>
            <a:ext cx="5963956" cy="4282338"/>
          </a:xfrm>
          <a:prstGeom prst="rect">
            <a:avLst/>
          </a:prstGeom>
        </p:spPr>
      </p:pic>
      <p:sp>
        <p:nvSpPr>
          <p:cNvPr id="2" name="Title Wang">
            <a:extLst>
              <a:ext uri="{FF2B5EF4-FFF2-40B4-BE49-F238E27FC236}">
                <a16:creationId xmlns:a16="http://schemas.microsoft.com/office/drawing/2014/main" id="{D95A43C5-6D42-3B4D-93CE-AEB3A1ABF043}"/>
              </a:ext>
            </a:extLst>
          </p:cNvPr>
          <p:cNvSpPr/>
          <p:nvPr/>
        </p:nvSpPr>
        <p:spPr>
          <a:xfrm>
            <a:off x="6096000" y="1683163"/>
            <a:ext cx="5228226" cy="369332"/>
          </a:xfrm>
          <a:prstGeom prst="rect">
            <a:avLst/>
          </a:prstGeom>
        </p:spPr>
        <p:txBody>
          <a:bodyPr wrap="none">
            <a:spAutoFit/>
          </a:bodyPr>
          <a:lstStyle/>
          <a:p>
            <a:r>
              <a:rPr lang="en-US" dirty="0"/>
              <a:t>Landward migration of global tropical cyclone activity.</a:t>
            </a:r>
          </a:p>
        </p:txBody>
      </p:sp>
      <p:sp>
        <p:nvSpPr>
          <p:cNvPr id="21" name="Title Weinkle">
            <a:extLst>
              <a:ext uri="{FF2B5EF4-FFF2-40B4-BE49-F238E27FC236}">
                <a16:creationId xmlns:a16="http://schemas.microsoft.com/office/drawing/2014/main" id="{88DD8114-757F-0647-8EED-353FB1DD1778}"/>
              </a:ext>
            </a:extLst>
          </p:cNvPr>
          <p:cNvSpPr/>
          <p:nvPr/>
        </p:nvSpPr>
        <p:spPr>
          <a:xfrm>
            <a:off x="6096000" y="1129404"/>
            <a:ext cx="5177443" cy="369332"/>
          </a:xfrm>
          <a:prstGeom prst="rect">
            <a:avLst/>
          </a:prstGeom>
        </p:spPr>
        <p:txBody>
          <a:bodyPr wrap="none">
            <a:spAutoFit/>
          </a:bodyPr>
          <a:lstStyle/>
          <a:p>
            <a:r>
              <a:rPr lang="en-US" dirty="0"/>
              <a:t>Normalized US hurricane damage from 1900 to 2017.</a:t>
            </a:r>
          </a:p>
        </p:txBody>
      </p:sp>
      <p:pic>
        <p:nvPicPr>
          <p:cNvPr id="17" name="Billion dollar events" hidden="1">
            <a:extLst>
              <a:ext uri="{FF2B5EF4-FFF2-40B4-BE49-F238E27FC236}">
                <a16:creationId xmlns:a16="http://schemas.microsoft.com/office/drawing/2014/main" id="{B2697B51-6DE4-AA45-B1BA-42AC335C7BD9}"/>
              </a:ext>
            </a:extLst>
          </p:cNvPr>
          <p:cNvPicPr>
            <a:picLocks noChangeAspect="1"/>
          </p:cNvPicPr>
          <p:nvPr/>
        </p:nvPicPr>
        <p:blipFill>
          <a:blip r:embed="rId8">
            <a:extLst>
              <a:ext uri="{28A0092B-C50C-407E-A947-70E740481C1C}">
                <a14:useLocalDpi xmlns:a14="http://schemas.microsoft.com/office/drawing/2010/main" val="0"/>
              </a:ext>
            </a:extLst>
          </a:blip>
          <a:srcRect/>
          <a:stretch/>
        </p:blipFill>
        <p:spPr>
          <a:xfrm>
            <a:off x="5297168" y="1722036"/>
            <a:ext cx="6801223" cy="3527300"/>
          </a:xfrm>
          <a:prstGeom prst="rect">
            <a:avLst/>
          </a:prstGeom>
        </p:spPr>
      </p:pic>
      <p:sp>
        <p:nvSpPr>
          <p:cNvPr id="18" name="NOAA" hidden="1">
            <a:extLst>
              <a:ext uri="{FF2B5EF4-FFF2-40B4-BE49-F238E27FC236}">
                <a16:creationId xmlns:a16="http://schemas.microsoft.com/office/drawing/2014/main" id="{08079EE7-A25D-654F-B86C-C28DC754B5E5}"/>
              </a:ext>
            </a:extLst>
          </p:cNvPr>
          <p:cNvSpPr txBox="1"/>
          <p:nvPr/>
        </p:nvSpPr>
        <p:spPr>
          <a:xfrm>
            <a:off x="11099054" y="6462074"/>
            <a:ext cx="721239" cy="338554"/>
          </a:xfrm>
          <a:prstGeom prst="rect">
            <a:avLst/>
          </a:prstGeom>
          <a:noFill/>
        </p:spPr>
        <p:txBody>
          <a:bodyPr wrap="square" rtlCol="0">
            <a:spAutoFit/>
          </a:bodyPr>
          <a:lstStyle/>
          <a:p>
            <a:r>
              <a:rPr lang="en-US" sz="1600" dirty="0">
                <a:solidFill>
                  <a:srgbClr val="000000"/>
                </a:solidFill>
              </a:rPr>
              <a:t>NOAA</a:t>
            </a:r>
          </a:p>
        </p:txBody>
      </p:sp>
    </p:spTree>
    <p:extLst>
      <p:ext uri="{BB962C8B-B14F-4D97-AF65-F5344CB8AC3E}">
        <p14:creationId xmlns:p14="http://schemas.microsoft.com/office/powerpoint/2010/main" val="362617284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14"/>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8">
                                            <p:txEl>
                                              <p:pRg st="1" end="1"/>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8">
                                            <p:txEl>
                                              <p:pRg st="2" end="2"/>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8">
                                            <p:txEl>
                                              <p:pRg st="4" end="4"/>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xit" presetSubtype="0" fill="hold" grpId="1" nodeType="clickEffect">
                                  <p:stCondLst>
                                    <p:cond delay="0"/>
                                  </p:stCondLst>
                                  <p:childTnLst>
                                    <p:set>
                                      <p:cBhvr>
                                        <p:cTn id="28" dur="1" fill="hold">
                                          <p:stCondLst>
                                            <p:cond delay="0"/>
                                          </p:stCondLst>
                                        </p:cTn>
                                        <p:tgtEl>
                                          <p:spTgt spid="14"/>
                                        </p:tgtEl>
                                        <p:attrNameLst>
                                          <p:attrName>style.visibility</p:attrName>
                                        </p:attrNameLst>
                                      </p:cBhvr>
                                      <p:to>
                                        <p:strVal val="hidden"/>
                                      </p:to>
                                    </p:set>
                                  </p:childTnLst>
                                </p:cTn>
                              </p:par>
                              <p:par>
                                <p:cTn id="29" presetID="1" presetClass="exit" presetSubtype="0" fill="hold" nodeType="withEffect">
                                  <p:stCondLst>
                                    <p:cond delay="0"/>
                                  </p:stCondLst>
                                  <p:childTnLst>
                                    <p:set>
                                      <p:cBhvr>
                                        <p:cTn id="30" dur="1" fill="hold">
                                          <p:stCondLst>
                                            <p:cond delay="0"/>
                                          </p:stCondLst>
                                        </p:cTn>
                                        <p:tgtEl>
                                          <p:spTgt spid="4"/>
                                        </p:tgtEl>
                                        <p:attrNameLst>
                                          <p:attrName>style.visibility</p:attrName>
                                        </p:attrNameLst>
                                      </p:cBhvr>
                                      <p:to>
                                        <p:strVal val="hidden"/>
                                      </p:to>
                                    </p:set>
                                  </p:childTnLst>
                                </p:cTn>
                              </p:par>
                              <p:par>
                                <p:cTn id="31" presetID="1" presetClass="entr" presetSubtype="0" fill="hold" nodeType="withEffect">
                                  <p:stCondLst>
                                    <p:cond delay="0"/>
                                  </p:stCondLst>
                                  <p:childTnLst>
                                    <p:set>
                                      <p:cBhvr>
                                        <p:cTn id="32" dur="1" fill="hold">
                                          <p:stCondLst>
                                            <p:cond delay="0"/>
                                          </p:stCondLst>
                                        </p:cTn>
                                        <p:tgtEl>
                                          <p:spTgt spid="13"/>
                                        </p:tgtEl>
                                        <p:attrNameLst>
                                          <p:attrName>style.visibility</p:attrName>
                                        </p:attrNameLst>
                                      </p:cBhvr>
                                      <p:to>
                                        <p:strVal val="visible"/>
                                      </p:to>
                                    </p:set>
                                  </p:childTnLst>
                                </p:cTn>
                              </p:par>
                              <p:par>
                                <p:cTn id="33" presetID="1" presetClass="entr" presetSubtype="0" fill="hold" grpId="0" nodeType="withEffect">
                                  <p:stCondLst>
                                    <p:cond delay="0"/>
                                  </p:stCondLst>
                                  <p:childTnLst>
                                    <p:set>
                                      <p:cBhvr>
                                        <p:cTn id="34" dur="1" fill="hold">
                                          <p:stCondLst>
                                            <p:cond delay="0"/>
                                          </p:stCondLst>
                                        </p:cTn>
                                        <p:tgtEl>
                                          <p:spTgt spid="26"/>
                                        </p:tgtEl>
                                        <p:attrNameLst>
                                          <p:attrName>style.visibility</p:attrName>
                                        </p:attrNameLst>
                                      </p:cBhvr>
                                      <p:to>
                                        <p:strVal val="visible"/>
                                      </p:to>
                                    </p:set>
                                  </p:childTnLst>
                                </p:cTn>
                              </p:par>
                              <p:par>
                                <p:cTn id="35" presetID="1" presetClass="entr" presetSubtype="0" fill="hold" grpId="0" nodeType="withEffect">
                                  <p:stCondLst>
                                    <p:cond delay="0"/>
                                  </p:stCondLst>
                                  <p:childTnLst>
                                    <p:set>
                                      <p:cBhvr>
                                        <p:cTn id="36" dur="1" fill="hold">
                                          <p:stCondLst>
                                            <p:cond delay="0"/>
                                          </p:stCondLst>
                                        </p:cTn>
                                        <p:tgtEl>
                                          <p:spTgt spid="2"/>
                                        </p:tgtEl>
                                        <p:attrNameLst>
                                          <p:attrName>style.visibility</p:attrName>
                                        </p:attrNameLst>
                                      </p:cBhvr>
                                      <p:to>
                                        <p:strVal val="visible"/>
                                      </p:to>
                                    </p:set>
                                  </p:childTnLst>
                                </p:cTn>
                              </p:par>
                            </p:childTnLst>
                          </p:cTn>
                        </p:par>
                      </p:childTnLst>
                    </p:cTn>
                  </p:par>
                  <p:par>
                    <p:cTn id="37" fill="hold">
                      <p:stCondLst>
                        <p:cond delay="indefinite"/>
                      </p:stCondLst>
                      <p:childTnLst>
                        <p:par>
                          <p:cTn id="38" fill="hold">
                            <p:stCondLst>
                              <p:cond delay="0"/>
                            </p:stCondLst>
                            <p:childTnLst>
                              <p:par>
                                <p:cTn id="39" presetID="1" presetClass="entr" presetSubtype="0" fill="hold" nodeType="clickEffect">
                                  <p:stCondLst>
                                    <p:cond delay="0"/>
                                  </p:stCondLst>
                                  <p:childTnLst>
                                    <p:set>
                                      <p:cBhvr>
                                        <p:cTn id="40" dur="1" fill="hold">
                                          <p:stCondLst>
                                            <p:cond delay="0"/>
                                          </p:stCondLst>
                                        </p:cTn>
                                        <p:tgtEl>
                                          <p:spTgt spid="8">
                                            <p:txEl>
                                              <p:pRg st="5" end="5"/>
                                            </p:txEl>
                                          </p:spTgt>
                                        </p:tgtEl>
                                        <p:attrNameLst>
                                          <p:attrName>style.visibility</p:attrName>
                                        </p:attrNameLst>
                                      </p:cBhvr>
                                      <p:to>
                                        <p:strVal val="visible"/>
                                      </p:to>
                                    </p:set>
                                  </p:childTnLst>
                                </p:cTn>
                              </p:par>
                            </p:childTnLst>
                          </p:cTn>
                        </p:par>
                      </p:childTnLst>
                    </p:cTn>
                  </p:par>
                  <p:par>
                    <p:cTn id="41" fill="hold">
                      <p:stCondLst>
                        <p:cond delay="indefinite"/>
                      </p:stCondLst>
                      <p:childTnLst>
                        <p:par>
                          <p:cTn id="42" fill="hold">
                            <p:stCondLst>
                              <p:cond delay="0"/>
                            </p:stCondLst>
                            <p:childTnLst>
                              <p:par>
                                <p:cTn id="43" presetID="1" presetClass="entr" presetSubtype="0" fill="hold" nodeType="clickEffect">
                                  <p:stCondLst>
                                    <p:cond delay="0"/>
                                  </p:stCondLst>
                                  <p:childTnLst>
                                    <p:set>
                                      <p:cBhvr>
                                        <p:cTn id="44" dur="1" fill="hold">
                                          <p:stCondLst>
                                            <p:cond delay="0"/>
                                          </p:stCondLst>
                                        </p:cTn>
                                        <p:tgtEl>
                                          <p:spTgt spid="8">
                                            <p:txEl>
                                              <p:pRg st="7" end="7"/>
                                            </p:txEl>
                                          </p:spTgt>
                                        </p:tgtEl>
                                        <p:attrNameLst>
                                          <p:attrName>style.visibility</p:attrName>
                                        </p:attrNameLst>
                                      </p:cBhvr>
                                      <p:to>
                                        <p:strVal val="visible"/>
                                      </p:to>
                                    </p:set>
                                  </p:childTnLst>
                                </p:cTn>
                              </p:par>
                            </p:childTnLst>
                          </p:cTn>
                        </p:par>
                      </p:childTnLst>
                    </p:cTn>
                  </p:par>
                  <p:par>
                    <p:cTn id="45" fill="hold">
                      <p:stCondLst>
                        <p:cond delay="indefinite"/>
                      </p:stCondLst>
                      <p:childTnLst>
                        <p:par>
                          <p:cTn id="46" fill="hold">
                            <p:stCondLst>
                              <p:cond delay="0"/>
                            </p:stCondLst>
                            <p:childTnLst>
                              <p:par>
                                <p:cTn id="47" presetID="1" presetClass="exit" presetSubtype="0" fill="hold" grpId="1" nodeType="clickEffect">
                                  <p:stCondLst>
                                    <p:cond delay="0"/>
                                  </p:stCondLst>
                                  <p:childTnLst>
                                    <p:set>
                                      <p:cBhvr>
                                        <p:cTn id="48" dur="1" fill="hold">
                                          <p:stCondLst>
                                            <p:cond delay="0"/>
                                          </p:stCondLst>
                                        </p:cTn>
                                        <p:tgtEl>
                                          <p:spTgt spid="26"/>
                                        </p:tgtEl>
                                        <p:attrNameLst>
                                          <p:attrName>style.visibility</p:attrName>
                                        </p:attrNameLst>
                                      </p:cBhvr>
                                      <p:to>
                                        <p:strVal val="hidden"/>
                                      </p:to>
                                    </p:set>
                                  </p:childTnLst>
                                </p:cTn>
                              </p:par>
                              <p:par>
                                <p:cTn id="49" presetID="1" presetClass="exit" presetSubtype="0" fill="hold" grpId="1" nodeType="withEffect">
                                  <p:stCondLst>
                                    <p:cond delay="0"/>
                                  </p:stCondLst>
                                  <p:childTnLst>
                                    <p:set>
                                      <p:cBhvr>
                                        <p:cTn id="50" dur="1" fill="hold">
                                          <p:stCondLst>
                                            <p:cond delay="0"/>
                                          </p:stCondLst>
                                        </p:cTn>
                                        <p:tgtEl>
                                          <p:spTgt spid="2"/>
                                        </p:tgtEl>
                                        <p:attrNameLst>
                                          <p:attrName>style.visibility</p:attrName>
                                        </p:attrNameLst>
                                      </p:cBhvr>
                                      <p:to>
                                        <p:strVal val="hidden"/>
                                      </p:to>
                                    </p:set>
                                  </p:childTnLst>
                                </p:cTn>
                              </p:par>
                              <p:par>
                                <p:cTn id="51" presetID="1" presetClass="entr" presetSubtype="0" fill="hold" nodeType="withEffect">
                                  <p:stCondLst>
                                    <p:cond delay="0"/>
                                  </p:stCondLst>
                                  <p:childTnLst>
                                    <p:set>
                                      <p:cBhvr>
                                        <p:cTn id="52" dur="1" fill="hold">
                                          <p:stCondLst>
                                            <p:cond delay="0"/>
                                          </p:stCondLst>
                                        </p:cTn>
                                        <p:tgtEl>
                                          <p:spTgt spid="15"/>
                                        </p:tgtEl>
                                        <p:attrNameLst>
                                          <p:attrName>style.visibility</p:attrName>
                                        </p:attrNameLst>
                                      </p:cBhvr>
                                      <p:to>
                                        <p:strVal val="visible"/>
                                      </p:to>
                                    </p:set>
                                  </p:childTnLst>
                                </p:cTn>
                              </p:par>
                              <p:par>
                                <p:cTn id="53" presetID="1" presetClass="entr" presetSubtype="0" fill="hold" grpId="0" nodeType="withEffect">
                                  <p:stCondLst>
                                    <p:cond delay="0"/>
                                  </p:stCondLst>
                                  <p:childTnLst>
                                    <p:set>
                                      <p:cBhvr>
                                        <p:cTn id="54" dur="1" fill="hold">
                                          <p:stCondLst>
                                            <p:cond delay="0"/>
                                          </p:stCondLst>
                                        </p:cTn>
                                        <p:tgtEl>
                                          <p:spTgt spid="16"/>
                                        </p:tgtEl>
                                        <p:attrNameLst>
                                          <p:attrName>style.visibility</p:attrName>
                                        </p:attrNameLst>
                                      </p:cBhvr>
                                      <p:to>
                                        <p:strVal val="visible"/>
                                      </p:to>
                                    </p:set>
                                  </p:childTnLst>
                                </p:cTn>
                              </p:par>
                              <p:par>
                                <p:cTn id="55" presetID="1" presetClass="exit" presetSubtype="0" fill="hold" nodeType="withEffect">
                                  <p:stCondLst>
                                    <p:cond delay="0"/>
                                  </p:stCondLst>
                                  <p:childTnLst>
                                    <p:set>
                                      <p:cBhvr>
                                        <p:cTn id="56" dur="1" fill="hold">
                                          <p:stCondLst>
                                            <p:cond delay="0"/>
                                          </p:stCondLst>
                                        </p:cTn>
                                        <p:tgtEl>
                                          <p:spTgt spid="13"/>
                                        </p:tgtEl>
                                        <p:attrNameLst>
                                          <p:attrName>style.visibility</p:attrName>
                                        </p:attrNameLst>
                                      </p:cBhvr>
                                      <p:to>
                                        <p:strVal val="hidden"/>
                                      </p:to>
                                    </p:set>
                                  </p:childTnLst>
                                </p:cTn>
                              </p:par>
                              <p:par>
                                <p:cTn id="57" presetID="1" presetClass="entr" presetSubtype="0" fill="hold" grpId="0" nodeType="withEffect">
                                  <p:stCondLst>
                                    <p:cond delay="0"/>
                                  </p:stCondLst>
                                  <p:childTnLst>
                                    <p:set>
                                      <p:cBhvr>
                                        <p:cTn id="58" dur="1" fill="hold">
                                          <p:stCondLst>
                                            <p:cond delay="0"/>
                                          </p:stCondLst>
                                        </p:cTn>
                                        <p:tgtEl>
                                          <p:spTgt spid="21"/>
                                        </p:tgtEl>
                                        <p:attrNameLst>
                                          <p:attrName>style.visibility</p:attrName>
                                        </p:attrNameLst>
                                      </p:cBhvr>
                                      <p:to>
                                        <p:strVal val="visible"/>
                                      </p:to>
                                    </p:set>
                                  </p:childTnLst>
                                </p:cTn>
                              </p:par>
                            </p:childTnLst>
                          </p:cTn>
                        </p:par>
                      </p:childTnLst>
                    </p:cTn>
                  </p:par>
                  <p:par>
                    <p:cTn id="59" fill="hold">
                      <p:stCondLst>
                        <p:cond delay="indefinite"/>
                      </p:stCondLst>
                      <p:childTnLst>
                        <p:par>
                          <p:cTn id="60" fill="hold">
                            <p:stCondLst>
                              <p:cond delay="0"/>
                            </p:stCondLst>
                            <p:childTnLst>
                              <p:par>
                                <p:cTn id="61" presetID="1" presetClass="entr" presetSubtype="0" fill="hold" nodeType="clickEffect">
                                  <p:stCondLst>
                                    <p:cond delay="0"/>
                                  </p:stCondLst>
                                  <p:childTnLst>
                                    <p:set>
                                      <p:cBhvr>
                                        <p:cTn id="62" dur="1" fill="hold">
                                          <p:stCondLst>
                                            <p:cond delay="0"/>
                                          </p:stCondLst>
                                        </p:cTn>
                                        <p:tgtEl>
                                          <p:spTgt spid="8">
                                            <p:txEl>
                                              <p:pRg st="8" end="8"/>
                                            </p:txEl>
                                          </p:spTgt>
                                        </p:tgtEl>
                                        <p:attrNameLst>
                                          <p:attrName>style.visibility</p:attrName>
                                        </p:attrNameLst>
                                      </p:cBhvr>
                                      <p:to>
                                        <p:strVal val="visible"/>
                                      </p:to>
                                    </p:set>
                                  </p:childTnLst>
                                </p:cTn>
                              </p:par>
                            </p:childTnLst>
                          </p:cTn>
                        </p:par>
                      </p:childTnLst>
                    </p:cTn>
                  </p:par>
                  <p:par>
                    <p:cTn id="63" fill="hold">
                      <p:stCondLst>
                        <p:cond delay="indefinite"/>
                      </p:stCondLst>
                      <p:childTnLst>
                        <p:par>
                          <p:cTn id="64" fill="hold">
                            <p:stCondLst>
                              <p:cond delay="0"/>
                            </p:stCondLst>
                            <p:childTnLst>
                              <p:par>
                                <p:cTn id="65" presetID="1" presetClass="entr" presetSubtype="0" fill="hold" grpId="0" nodeType="clickEffect">
                                  <p:stCondLst>
                                    <p:cond delay="0"/>
                                  </p:stCondLst>
                                  <p:childTnLst>
                                    <p:set>
                                      <p:cBhvr>
                                        <p:cTn id="66" dur="1" fill="hold">
                                          <p:stCondLst>
                                            <p:cond delay="0"/>
                                          </p:stCondLst>
                                        </p:cTn>
                                        <p:tgtEl>
                                          <p:spTgt spid="18"/>
                                        </p:tgtEl>
                                        <p:attrNameLst>
                                          <p:attrName>style.visibility</p:attrName>
                                        </p:attrNameLst>
                                      </p:cBhvr>
                                      <p:to>
                                        <p:strVal val="visible"/>
                                      </p:to>
                                    </p:set>
                                  </p:childTnLst>
                                </p:cTn>
                              </p:par>
                              <p:par>
                                <p:cTn id="67" presetID="1" presetClass="entr" presetSubtype="0" fill="hold" nodeType="withEffect">
                                  <p:stCondLst>
                                    <p:cond delay="0"/>
                                  </p:stCondLst>
                                  <p:childTnLst>
                                    <p:set>
                                      <p:cBhvr>
                                        <p:cTn id="68" dur="1" fill="hold">
                                          <p:stCondLst>
                                            <p:cond delay="0"/>
                                          </p:stCondLst>
                                        </p:cTn>
                                        <p:tgtEl>
                                          <p:spTgt spid="17"/>
                                        </p:tgtEl>
                                        <p:attrNameLst>
                                          <p:attrName>style.visibility</p:attrName>
                                        </p:attrNameLst>
                                      </p:cBhvr>
                                      <p:to>
                                        <p:strVal val="visible"/>
                                      </p:to>
                                    </p:set>
                                  </p:childTnLst>
                                </p:cTn>
                              </p:par>
                            </p:childTnLst>
                          </p:cTn>
                        </p:par>
                      </p:childTnLst>
                    </p:cTn>
                  </p:par>
                  <p:par>
                    <p:cTn id="69" fill="hold">
                      <p:stCondLst>
                        <p:cond delay="indefinite"/>
                      </p:stCondLst>
                      <p:childTnLst>
                        <p:par>
                          <p:cTn id="70" fill="hold">
                            <p:stCondLst>
                              <p:cond delay="0"/>
                            </p:stCondLst>
                            <p:childTnLst>
                              <p:par>
                                <p:cTn id="71" presetID="1" presetClass="entr" presetSubtype="0" fill="hold" nodeType="clickEffect">
                                  <p:stCondLst>
                                    <p:cond delay="0"/>
                                  </p:stCondLst>
                                  <p:childTnLst>
                                    <p:set>
                                      <p:cBhvr>
                                        <p:cTn id="72" dur="1" fill="hold">
                                          <p:stCondLst>
                                            <p:cond delay="0"/>
                                          </p:stCondLst>
                                        </p:cTn>
                                        <p:tgtEl>
                                          <p:spTgt spid="8">
                                            <p:txEl>
                                              <p:pRg st="10" end="10"/>
                                            </p:txEl>
                                          </p:spTgt>
                                        </p:tgtEl>
                                        <p:attrNameLst>
                                          <p:attrName>style.visibility</p:attrName>
                                        </p:attrNameLst>
                                      </p:cBhvr>
                                      <p:to>
                                        <p:strVal val="visible"/>
                                      </p:to>
                                    </p:set>
                                  </p:childTnLst>
                                </p:cTn>
                              </p:par>
                            </p:childTnLst>
                          </p:cTn>
                        </p:par>
                      </p:childTnLst>
                    </p:cTn>
                  </p:par>
                  <p:par>
                    <p:cTn id="73" fill="hold">
                      <p:stCondLst>
                        <p:cond delay="indefinite"/>
                      </p:stCondLst>
                      <p:childTnLst>
                        <p:par>
                          <p:cTn id="74" fill="hold">
                            <p:stCondLst>
                              <p:cond delay="0"/>
                            </p:stCondLst>
                            <p:childTnLst>
                              <p:par>
                                <p:cTn id="75" presetID="1" presetClass="exit" presetSubtype="0" fill="hold" grpId="1" nodeType="clickEffect">
                                  <p:stCondLst>
                                    <p:cond delay="0"/>
                                  </p:stCondLst>
                                  <p:childTnLst>
                                    <p:set>
                                      <p:cBhvr>
                                        <p:cTn id="76" dur="1" fill="hold">
                                          <p:stCondLst>
                                            <p:cond delay="0"/>
                                          </p:stCondLst>
                                        </p:cTn>
                                        <p:tgtEl>
                                          <p:spTgt spid="16"/>
                                        </p:tgtEl>
                                        <p:attrNameLst>
                                          <p:attrName>style.visibility</p:attrName>
                                        </p:attrNameLst>
                                      </p:cBhvr>
                                      <p:to>
                                        <p:strVal val="hidden"/>
                                      </p:to>
                                    </p:set>
                                  </p:childTnLst>
                                </p:cTn>
                              </p:par>
                              <p:par>
                                <p:cTn id="77" presetID="1" presetClass="exit" presetSubtype="0" fill="hold" nodeType="withEffect">
                                  <p:stCondLst>
                                    <p:cond delay="0"/>
                                  </p:stCondLst>
                                  <p:childTnLst>
                                    <p:set>
                                      <p:cBhvr>
                                        <p:cTn id="78" dur="1" fill="hold">
                                          <p:stCondLst>
                                            <p:cond delay="0"/>
                                          </p:stCondLst>
                                        </p:cTn>
                                        <p:tgtEl>
                                          <p:spTgt spid="15"/>
                                        </p:tgtEl>
                                        <p:attrNameLst>
                                          <p:attrName>style.visibility</p:attrName>
                                        </p:attrNameLst>
                                      </p:cBhvr>
                                      <p:to>
                                        <p:strVal val="hidden"/>
                                      </p:to>
                                    </p:set>
                                  </p:childTnLst>
                                </p:cTn>
                              </p:par>
                              <p:par>
                                <p:cTn id="79" presetID="1" presetClass="exit" presetSubtype="0" fill="hold" grpId="1" nodeType="withEffect">
                                  <p:stCondLst>
                                    <p:cond delay="0"/>
                                  </p:stCondLst>
                                  <p:childTnLst>
                                    <p:set>
                                      <p:cBhvr>
                                        <p:cTn id="80" dur="1" fill="hold">
                                          <p:stCondLst>
                                            <p:cond delay="0"/>
                                          </p:stCondLst>
                                        </p:cTn>
                                        <p:tgtEl>
                                          <p:spTgt spid="18"/>
                                        </p:tgtEl>
                                        <p:attrNameLst>
                                          <p:attrName>style.visibility</p:attrName>
                                        </p:attrNameLst>
                                      </p:cBhvr>
                                      <p:to>
                                        <p:strVal val="hidden"/>
                                      </p:to>
                                    </p:set>
                                  </p:childTnLst>
                                </p:cTn>
                              </p:par>
                              <p:par>
                                <p:cTn id="81" presetID="1" presetClass="entr" presetSubtype="0" fill="hold" grpId="0" nodeType="withEffect">
                                  <p:stCondLst>
                                    <p:cond delay="0"/>
                                  </p:stCondLst>
                                  <p:childTnLst>
                                    <p:set>
                                      <p:cBhvr>
                                        <p:cTn id="82" dur="1" fill="hold">
                                          <p:stCondLst>
                                            <p:cond delay="0"/>
                                          </p:stCondLst>
                                        </p:cTn>
                                        <p:tgtEl>
                                          <p:spTgt spid="20"/>
                                        </p:tgtEl>
                                        <p:attrNameLst>
                                          <p:attrName>style.visibility</p:attrName>
                                        </p:attrNameLst>
                                      </p:cBhvr>
                                      <p:to>
                                        <p:strVal val="visible"/>
                                      </p:to>
                                    </p:set>
                                  </p:childTnLst>
                                </p:cTn>
                              </p:par>
                              <p:par>
                                <p:cTn id="83" presetID="1" presetClass="exit" presetSubtype="0" fill="hold" nodeType="withEffect">
                                  <p:stCondLst>
                                    <p:cond delay="0"/>
                                  </p:stCondLst>
                                  <p:childTnLst>
                                    <p:set>
                                      <p:cBhvr>
                                        <p:cTn id="84" dur="1" fill="hold">
                                          <p:stCondLst>
                                            <p:cond delay="0"/>
                                          </p:stCondLst>
                                        </p:cTn>
                                        <p:tgtEl>
                                          <p:spTgt spid="17"/>
                                        </p:tgtEl>
                                        <p:attrNameLst>
                                          <p:attrName>style.visibility</p:attrName>
                                        </p:attrNameLst>
                                      </p:cBhvr>
                                      <p:to>
                                        <p:strVal val="hidden"/>
                                      </p:to>
                                    </p:set>
                                  </p:childTnLst>
                                </p:cTn>
                              </p:par>
                              <p:par>
                                <p:cTn id="85" presetID="1" presetClass="entr" presetSubtype="0" fill="hold" nodeType="withEffect">
                                  <p:stCondLst>
                                    <p:cond delay="0"/>
                                  </p:stCondLst>
                                  <p:childTnLst>
                                    <p:set>
                                      <p:cBhvr>
                                        <p:cTn id="86" dur="1" fill="hold">
                                          <p:stCondLst>
                                            <p:cond delay="0"/>
                                          </p:stCondLst>
                                        </p:cTn>
                                        <p:tgtEl>
                                          <p:spTgt spid="19"/>
                                        </p:tgtEl>
                                        <p:attrNameLst>
                                          <p:attrName>style.visibility</p:attrName>
                                        </p:attrNameLst>
                                      </p:cBhvr>
                                      <p:to>
                                        <p:strVal val="visible"/>
                                      </p:to>
                                    </p:set>
                                  </p:childTnLst>
                                </p:cTn>
                              </p:par>
                              <p:par>
                                <p:cTn id="87" presetID="1" presetClass="exit" presetSubtype="0" fill="hold" grpId="1" nodeType="withEffect">
                                  <p:stCondLst>
                                    <p:cond delay="0"/>
                                  </p:stCondLst>
                                  <p:childTnLst>
                                    <p:set>
                                      <p:cBhvr>
                                        <p:cTn id="88" dur="1" fill="hold">
                                          <p:stCondLst>
                                            <p:cond delay="0"/>
                                          </p:stCondLst>
                                        </p:cTn>
                                        <p:tgtEl>
                                          <p:spTgt spid="21"/>
                                        </p:tgtEl>
                                        <p:attrNameLst>
                                          <p:attrName>style.visibility</p:attrName>
                                        </p:attrNameLst>
                                      </p:cBhvr>
                                      <p:to>
                                        <p:strVal val="hidden"/>
                                      </p:to>
                                    </p:set>
                                  </p:childTnLst>
                                </p:cTn>
                              </p:par>
                            </p:childTnLst>
                          </p:cTn>
                        </p:par>
                      </p:childTnLst>
                    </p:cTn>
                  </p:par>
                  <p:par>
                    <p:cTn id="89" fill="hold">
                      <p:stCondLst>
                        <p:cond delay="indefinite"/>
                      </p:stCondLst>
                      <p:childTnLst>
                        <p:par>
                          <p:cTn id="90" fill="hold">
                            <p:stCondLst>
                              <p:cond delay="0"/>
                            </p:stCondLst>
                            <p:childTnLst>
                              <p:par>
                                <p:cTn id="91" presetID="1" presetClass="entr" presetSubtype="0" fill="hold" nodeType="clickEffect">
                                  <p:stCondLst>
                                    <p:cond delay="0"/>
                                  </p:stCondLst>
                                  <p:childTnLst>
                                    <p:set>
                                      <p:cBhvr>
                                        <p:cTn id="92" dur="1" fill="hold">
                                          <p:stCondLst>
                                            <p:cond delay="0"/>
                                          </p:stCondLst>
                                        </p:cTn>
                                        <p:tgtEl>
                                          <p:spTgt spid="8">
                                            <p:txEl>
                                              <p:pRg st="11" end="11"/>
                                            </p:txEl>
                                          </p:spTgt>
                                        </p:tgtEl>
                                        <p:attrNameLst>
                                          <p:attrName>style.visibility</p:attrName>
                                        </p:attrNameLst>
                                      </p:cBhvr>
                                      <p:to>
                                        <p:strVal val="visible"/>
                                      </p:to>
                                    </p:set>
                                  </p:childTnLst>
                                </p:cTn>
                              </p:par>
                            </p:childTnLst>
                          </p:cTn>
                        </p:par>
                      </p:childTnLst>
                    </p:cTn>
                  </p:par>
                  <p:par>
                    <p:cTn id="93" fill="hold">
                      <p:stCondLst>
                        <p:cond delay="indefinite"/>
                      </p:stCondLst>
                      <p:childTnLst>
                        <p:par>
                          <p:cTn id="94" fill="hold">
                            <p:stCondLst>
                              <p:cond delay="0"/>
                            </p:stCondLst>
                            <p:childTnLst>
                              <p:par>
                                <p:cTn id="95" presetID="1" presetClass="entr" presetSubtype="0" fill="hold" nodeType="clickEffect">
                                  <p:stCondLst>
                                    <p:cond delay="0"/>
                                  </p:stCondLst>
                                  <p:childTnLst>
                                    <p:set>
                                      <p:cBhvr>
                                        <p:cTn id="96" dur="1" fill="hold">
                                          <p:stCondLst>
                                            <p:cond delay="0"/>
                                          </p:stCondLst>
                                        </p:cTn>
                                        <p:tgtEl>
                                          <p:spTgt spid="8">
                                            <p:txEl>
                                              <p:pRg st="12" end="12"/>
                                            </p:txEl>
                                          </p:spTgt>
                                        </p:tgtEl>
                                        <p:attrNameLst>
                                          <p:attrName>style.visibility</p:attrName>
                                        </p:attrNameLst>
                                      </p:cBhvr>
                                      <p:to>
                                        <p:strVal val="visible"/>
                                      </p:to>
                                    </p:set>
                                  </p:childTnLst>
                                </p:cTn>
                              </p:par>
                            </p:childTnLst>
                          </p:cTn>
                        </p:par>
                      </p:childTnLst>
                    </p:cTn>
                  </p:par>
                  <p:par>
                    <p:cTn id="97" fill="hold">
                      <p:stCondLst>
                        <p:cond delay="indefinite"/>
                      </p:stCondLst>
                      <p:childTnLst>
                        <p:par>
                          <p:cTn id="98" fill="hold">
                            <p:stCondLst>
                              <p:cond delay="0"/>
                            </p:stCondLst>
                            <p:childTnLst>
                              <p:par>
                                <p:cTn id="99" presetID="1" presetClass="entr" presetSubtype="0" fill="hold" nodeType="clickEffect">
                                  <p:stCondLst>
                                    <p:cond delay="0"/>
                                  </p:stCondLst>
                                  <p:childTnLst>
                                    <p:set>
                                      <p:cBhvr>
                                        <p:cTn id="100" dur="1" fill="hold">
                                          <p:stCondLst>
                                            <p:cond delay="0"/>
                                          </p:stCondLst>
                                        </p:cTn>
                                        <p:tgtEl>
                                          <p:spTgt spid="8">
                                            <p:txEl>
                                              <p:pRg st="14" end="14"/>
                                            </p:txEl>
                                          </p:spTgt>
                                        </p:tgtEl>
                                        <p:attrNameLst>
                                          <p:attrName>style.visibility</p:attrName>
                                        </p:attrNameLst>
                                      </p:cBhvr>
                                      <p:to>
                                        <p:strVal val="visible"/>
                                      </p:to>
                                    </p:set>
                                  </p:childTnLst>
                                </p:cTn>
                              </p:par>
                            </p:childTnLst>
                          </p:cTn>
                        </p:par>
                      </p:childTnLst>
                    </p:cTn>
                  </p:par>
                  <p:par>
                    <p:cTn id="101" fill="hold">
                      <p:stCondLst>
                        <p:cond delay="indefinite"/>
                      </p:stCondLst>
                      <p:childTnLst>
                        <p:par>
                          <p:cTn id="102" fill="hold">
                            <p:stCondLst>
                              <p:cond delay="0"/>
                            </p:stCondLst>
                            <p:childTnLst>
                              <p:par>
                                <p:cTn id="103" presetID="1" presetClass="exit" presetSubtype="0" fill="hold" nodeType="clickEffect">
                                  <p:stCondLst>
                                    <p:cond delay="0"/>
                                  </p:stCondLst>
                                  <p:childTnLst>
                                    <p:set>
                                      <p:cBhvr>
                                        <p:cTn id="104" dur="1" fill="hold">
                                          <p:stCondLst>
                                            <p:cond delay="0"/>
                                          </p:stCondLst>
                                        </p:cTn>
                                        <p:tgtEl>
                                          <p:spTgt spid="19"/>
                                        </p:tgtEl>
                                        <p:attrNameLst>
                                          <p:attrName>style.visibility</p:attrName>
                                        </p:attrNameLst>
                                      </p:cBhvr>
                                      <p:to>
                                        <p:strVal val="hidden"/>
                                      </p:to>
                                    </p:set>
                                  </p:childTnLst>
                                </p:cTn>
                              </p:par>
                              <p:par>
                                <p:cTn id="105" presetID="1" presetClass="entr" presetSubtype="0" fill="hold" nodeType="withEffect">
                                  <p:stCondLst>
                                    <p:cond delay="0"/>
                                  </p:stCondLst>
                                  <p:childTnLst>
                                    <p:set>
                                      <p:cBhvr>
                                        <p:cTn id="106" dur="1" fill="hold">
                                          <p:stCondLst>
                                            <p:cond delay="0"/>
                                          </p:stCondLst>
                                        </p:cTn>
                                        <p:tgtEl>
                                          <p:spTgt spid="1030"/>
                                        </p:tgtEl>
                                        <p:attrNameLst>
                                          <p:attrName>style.visibility</p:attrName>
                                        </p:attrNameLst>
                                      </p:cBhvr>
                                      <p:to>
                                        <p:strVal val="visible"/>
                                      </p:to>
                                    </p:set>
                                  </p:childTnLst>
                                </p:cTn>
                              </p:par>
                              <p:par>
                                <p:cTn id="107" presetID="1" presetClass="exit" presetSubtype="0" fill="hold" grpId="1" nodeType="withEffect">
                                  <p:stCondLst>
                                    <p:cond delay="0"/>
                                  </p:stCondLst>
                                  <p:childTnLst>
                                    <p:set>
                                      <p:cBhvr>
                                        <p:cTn id="108" dur="1" fill="hold">
                                          <p:stCondLst>
                                            <p:cond delay="0"/>
                                          </p:stCondLst>
                                        </p:cTn>
                                        <p:tgtEl>
                                          <p:spTgt spid="20"/>
                                        </p:tgtEl>
                                        <p:attrNameLst>
                                          <p:attrName>style.visibility</p:attrName>
                                        </p:attrNameLst>
                                      </p:cBhvr>
                                      <p:to>
                                        <p:strVal val="hidden"/>
                                      </p:to>
                                    </p:set>
                                  </p:childTnLst>
                                </p:cTn>
                              </p:par>
                              <p:par>
                                <p:cTn id="109" presetID="1" presetClass="entr" presetSubtype="0" fill="hold" grpId="0" nodeType="withEffect">
                                  <p:stCondLst>
                                    <p:cond delay="0"/>
                                  </p:stCondLst>
                                  <p:childTnLst>
                                    <p:set>
                                      <p:cBhvr>
                                        <p:cTn id="110" dur="1" fill="hold">
                                          <p:stCondLst>
                                            <p:cond delay="0"/>
                                          </p:stCondLst>
                                        </p:cTn>
                                        <p:tgtEl>
                                          <p:spTgt spid="24"/>
                                        </p:tgtEl>
                                        <p:attrNameLst>
                                          <p:attrName>style.visibility</p:attrName>
                                        </p:attrNameLst>
                                      </p:cBhvr>
                                      <p:to>
                                        <p:strVal val="visible"/>
                                      </p:to>
                                    </p:set>
                                  </p:childTnLst>
                                </p:cTn>
                              </p:par>
                            </p:childTnLst>
                          </p:cTn>
                        </p:par>
                      </p:childTnLst>
                    </p:cTn>
                  </p:par>
                  <p:par>
                    <p:cTn id="111" fill="hold">
                      <p:stCondLst>
                        <p:cond delay="indefinite"/>
                      </p:stCondLst>
                      <p:childTnLst>
                        <p:par>
                          <p:cTn id="112" fill="hold">
                            <p:stCondLst>
                              <p:cond delay="0"/>
                            </p:stCondLst>
                            <p:childTnLst>
                              <p:par>
                                <p:cTn id="113" presetID="1" presetClass="entr" presetSubtype="0" fill="hold" nodeType="clickEffect">
                                  <p:stCondLst>
                                    <p:cond delay="0"/>
                                  </p:stCondLst>
                                  <p:childTnLst>
                                    <p:set>
                                      <p:cBhvr>
                                        <p:cTn id="114" dur="1" fill="hold">
                                          <p:stCondLst>
                                            <p:cond delay="0"/>
                                          </p:stCondLst>
                                        </p:cTn>
                                        <p:tgtEl>
                                          <p:spTgt spid="8">
                                            <p:txEl>
                                              <p:pRg st="15" end="15"/>
                                            </p:txEl>
                                          </p:spTgt>
                                        </p:tgtEl>
                                        <p:attrNameLst>
                                          <p:attrName>style.visibility</p:attrName>
                                        </p:attrNameLst>
                                      </p:cBhvr>
                                      <p:to>
                                        <p:strVal val="visible"/>
                                      </p:to>
                                    </p:set>
                                  </p:childTnLst>
                                </p:cTn>
                              </p:par>
                            </p:childTnLst>
                          </p:cTn>
                        </p:par>
                      </p:childTnLst>
                    </p:cTn>
                  </p:par>
                  <p:par>
                    <p:cTn id="115" fill="hold">
                      <p:stCondLst>
                        <p:cond delay="indefinite"/>
                      </p:stCondLst>
                      <p:childTnLst>
                        <p:par>
                          <p:cTn id="116" fill="hold">
                            <p:stCondLst>
                              <p:cond delay="0"/>
                            </p:stCondLst>
                            <p:childTnLst>
                              <p:par>
                                <p:cTn id="117" presetID="1" presetClass="entr" presetSubtype="0" fill="hold" nodeType="clickEffect">
                                  <p:stCondLst>
                                    <p:cond delay="0"/>
                                  </p:stCondLst>
                                  <p:childTnLst>
                                    <p:set>
                                      <p:cBhvr>
                                        <p:cTn id="118" dur="1" fill="hold">
                                          <p:stCondLst>
                                            <p:cond delay="0"/>
                                          </p:stCondLst>
                                        </p:cTn>
                                        <p:tgtEl>
                                          <p:spTgt spid="8">
                                            <p:txEl>
                                              <p:pRg st="17" end="17"/>
                                            </p:txEl>
                                          </p:spTgt>
                                        </p:tgtEl>
                                        <p:attrNameLst>
                                          <p:attrName>style.visibility</p:attrName>
                                        </p:attrNameLst>
                                      </p:cBhvr>
                                      <p:to>
                                        <p:strVal val="visible"/>
                                      </p:to>
                                    </p:set>
                                  </p:childTnLst>
                                </p:cTn>
                              </p:par>
                            </p:childTnLst>
                          </p:cTn>
                        </p:par>
                      </p:childTnLst>
                    </p:cTn>
                  </p:par>
                  <p:par>
                    <p:cTn id="119" fill="hold">
                      <p:stCondLst>
                        <p:cond delay="indefinite"/>
                      </p:stCondLst>
                      <p:childTnLst>
                        <p:par>
                          <p:cTn id="120" fill="hold">
                            <p:stCondLst>
                              <p:cond delay="0"/>
                            </p:stCondLst>
                            <p:childTnLst>
                              <p:par>
                                <p:cTn id="121" presetID="1" presetClass="entr" presetSubtype="0" fill="hold" nodeType="clickEffect">
                                  <p:stCondLst>
                                    <p:cond delay="0"/>
                                  </p:stCondLst>
                                  <p:childTnLst>
                                    <p:set>
                                      <p:cBhvr>
                                        <p:cTn id="122" dur="1" fill="hold">
                                          <p:stCondLst>
                                            <p:cond delay="0"/>
                                          </p:stCondLst>
                                        </p:cTn>
                                        <p:tgtEl>
                                          <p:spTgt spid="8">
                                            <p:txEl>
                                              <p:pRg st="18" end="1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p:bldP spid="20" grpId="1"/>
      <p:bldP spid="24" grpId="0"/>
      <p:bldP spid="16" grpId="0"/>
      <p:bldP spid="16" grpId="1"/>
      <p:bldP spid="26" grpId="0"/>
      <p:bldP spid="26" grpId="1"/>
      <p:bldP spid="14" grpId="0"/>
      <p:bldP spid="14" grpId="1"/>
      <p:bldP spid="2" grpId="0"/>
      <p:bldP spid="2" grpId="1"/>
      <p:bldP spid="21" grpId="0"/>
      <p:bldP spid="21" grpId="1"/>
      <p:bldP spid="18" grpId="0"/>
      <p:bldP spid="18" grpId="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ontent Placeholder 2">
            <a:extLst>
              <a:ext uri="{FF2B5EF4-FFF2-40B4-BE49-F238E27FC236}">
                <a16:creationId xmlns:a16="http://schemas.microsoft.com/office/drawing/2014/main" id="{390BBBDF-F107-6443-9F13-12EB3182E4FA}"/>
              </a:ext>
            </a:extLst>
          </p:cNvPr>
          <p:cNvSpPr txBox="1">
            <a:spLocks/>
          </p:cNvSpPr>
          <p:nvPr/>
        </p:nvSpPr>
        <p:spPr>
          <a:xfrm>
            <a:off x="309986" y="1659943"/>
            <a:ext cx="6062534" cy="4344931"/>
          </a:xfrm>
        </p:spPr>
        <p:txBody>
          <a:bodyPr>
            <a:no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GB" dirty="0">
                <a:solidFill>
                  <a:srgbClr val="000000"/>
                </a:solidFill>
              </a:rPr>
              <a:t>Hurricanes and other tropical cyclones have devastating effects on society</a:t>
            </a:r>
          </a:p>
          <a:p>
            <a:endParaRPr lang="en-GB" dirty="0">
              <a:solidFill>
                <a:srgbClr val="000000"/>
              </a:solidFill>
            </a:endParaRPr>
          </a:p>
          <a:p>
            <a:r>
              <a:rPr lang="en-GB" dirty="0">
                <a:solidFill>
                  <a:srgbClr val="000000"/>
                </a:solidFill>
              </a:rPr>
              <a:t>A comprehensive assessment of their impacts on educational attainment over multiple years of study is lacking, despite plausible links</a:t>
            </a:r>
            <a:br>
              <a:rPr lang="en-GB" dirty="0">
                <a:solidFill>
                  <a:srgbClr val="000000"/>
                </a:solidFill>
              </a:rPr>
            </a:br>
            <a:endParaRPr lang="en-GB" dirty="0">
              <a:solidFill>
                <a:srgbClr val="000000"/>
              </a:solidFill>
            </a:endParaRPr>
          </a:p>
        </p:txBody>
      </p:sp>
      <p:sp>
        <p:nvSpPr>
          <p:cNvPr id="6" name="Rectangle 5">
            <a:extLst>
              <a:ext uri="{FF2B5EF4-FFF2-40B4-BE49-F238E27FC236}">
                <a16:creationId xmlns:a16="http://schemas.microsoft.com/office/drawing/2014/main" id="{00913566-F07A-E940-A837-90EEF8F1E0F3}"/>
              </a:ext>
            </a:extLst>
          </p:cNvPr>
          <p:cNvSpPr/>
          <p:nvPr/>
        </p:nvSpPr>
        <p:spPr>
          <a:xfrm>
            <a:off x="0" y="162632"/>
            <a:ext cx="7521678" cy="1151161"/>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100" dirty="0">
                <a:cs typeface="Arial" panose="020B0604020202020204" pitchFamily="34" charset="0"/>
              </a:rPr>
              <a:t>Disruption to Test Scores after Tropical Cyclones in the United States</a:t>
            </a:r>
            <a:endParaRPr lang="en-US" sz="3100" dirty="0">
              <a:solidFill>
                <a:schemeClr val="bg1"/>
              </a:solidFill>
              <a:cs typeface="Arial" panose="020B0604020202020204" pitchFamily="34" charset="0"/>
            </a:endParaRPr>
          </a:p>
        </p:txBody>
      </p:sp>
      <p:pic>
        <p:nvPicPr>
          <p:cNvPr id="9" name="Picture 8">
            <a:extLst>
              <a:ext uri="{FF2B5EF4-FFF2-40B4-BE49-F238E27FC236}">
                <a16:creationId xmlns:a16="http://schemas.microsoft.com/office/drawing/2014/main" id="{1204B333-9574-9A4F-A7C6-FC43782E9EB1}"/>
              </a:ext>
            </a:extLst>
          </p:cNvPr>
          <p:cNvPicPr>
            <a:picLocks noChangeAspect="1"/>
          </p:cNvPicPr>
          <p:nvPr/>
        </p:nvPicPr>
        <p:blipFill>
          <a:blip r:embed="rId3"/>
          <a:srcRect/>
          <a:stretch/>
        </p:blipFill>
        <p:spPr>
          <a:xfrm>
            <a:off x="7612891" y="475696"/>
            <a:ext cx="4083327" cy="5769918"/>
          </a:xfrm>
          <a:prstGeom prst="rect">
            <a:avLst/>
          </a:prstGeom>
        </p:spPr>
      </p:pic>
      <p:sp>
        <p:nvSpPr>
          <p:cNvPr id="8" name="Slide Number Placeholder 6">
            <a:extLst>
              <a:ext uri="{FF2B5EF4-FFF2-40B4-BE49-F238E27FC236}">
                <a16:creationId xmlns:a16="http://schemas.microsoft.com/office/drawing/2014/main" id="{198AF5E2-C73C-BD4C-A763-B33AA09B158F}"/>
              </a:ext>
            </a:extLst>
          </p:cNvPr>
          <p:cNvSpPr txBox="1">
            <a:spLocks/>
          </p:cNvSpPr>
          <p:nvPr/>
        </p:nvSpPr>
        <p:spPr>
          <a:xfrm>
            <a:off x="4724400" y="6572195"/>
            <a:ext cx="2743200" cy="365125"/>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fld id="{13462B80-D853-D54A-BDC2-64B866E8EF5A}" type="slidenum">
              <a:rPr lang="en-US" smtClean="0"/>
              <a:pPr algn="ctr"/>
              <a:t>5</a:t>
            </a:fld>
            <a:endParaRPr lang="en-US" dirty="0"/>
          </a:p>
        </p:txBody>
      </p:sp>
      <p:sp>
        <p:nvSpPr>
          <p:cNvPr id="10" name="TextBox 9">
            <a:extLst>
              <a:ext uri="{FF2B5EF4-FFF2-40B4-BE49-F238E27FC236}">
                <a16:creationId xmlns:a16="http://schemas.microsoft.com/office/drawing/2014/main" id="{7EDF43DB-A2E8-FF4D-BF99-C9E3C16BCEE2}"/>
              </a:ext>
            </a:extLst>
          </p:cNvPr>
          <p:cNvSpPr txBox="1"/>
          <p:nvPr/>
        </p:nvSpPr>
        <p:spPr>
          <a:xfrm>
            <a:off x="9981282" y="143221"/>
            <a:ext cx="1855122" cy="369332"/>
          </a:xfrm>
          <a:prstGeom prst="rect">
            <a:avLst/>
          </a:prstGeom>
          <a:noFill/>
        </p:spPr>
        <p:txBody>
          <a:bodyPr wrap="square" rtlCol="0">
            <a:spAutoFit/>
          </a:bodyPr>
          <a:lstStyle/>
          <a:p>
            <a:r>
              <a:rPr lang="en-US" dirty="0">
                <a:solidFill>
                  <a:srgbClr val="000000"/>
                </a:solidFill>
              </a:rPr>
              <a:t>Art by Amy Wolfe</a:t>
            </a:r>
          </a:p>
        </p:txBody>
      </p:sp>
      <p:sp>
        <p:nvSpPr>
          <p:cNvPr id="2" name="TextBox 1">
            <a:extLst>
              <a:ext uri="{FF2B5EF4-FFF2-40B4-BE49-F238E27FC236}">
                <a16:creationId xmlns:a16="http://schemas.microsoft.com/office/drawing/2014/main" id="{B9C1FD3C-F6A3-533B-5F22-BF4EC36DC350}"/>
              </a:ext>
            </a:extLst>
          </p:cNvPr>
          <p:cNvSpPr txBox="1"/>
          <p:nvPr/>
        </p:nvSpPr>
        <p:spPr>
          <a:xfrm>
            <a:off x="6625652" y="6554851"/>
            <a:ext cx="5510027" cy="338554"/>
          </a:xfrm>
          <a:prstGeom prst="rect">
            <a:avLst/>
          </a:prstGeom>
          <a:noFill/>
        </p:spPr>
        <p:txBody>
          <a:bodyPr wrap="square" rtlCol="0">
            <a:spAutoFit/>
          </a:bodyPr>
          <a:lstStyle/>
          <a:p>
            <a:r>
              <a:rPr lang="en-US" sz="1600" dirty="0">
                <a:solidFill>
                  <a:srgbClr val="000000"/>
                </a:solidFill>
              </a:rPr>
              <a:t>Meltzer et al., </a:t>
            </a:r>
            <a:r>
              <a:rPr lang="en-US" sz="1600" i="1" dirty="0">
                <a:solidFill>
                  <a:srgbClr val="000000"/>
                </a:solidFill>
              </a:rPr>
              <a:t>In preparation (please do not share or distribute)</a:t>
            </a:r>
            <a:endParaRPr lang="en-US" sz="1600" dirty="0">
              <a:solidFill>
                <a:srgbClr val="000000"/>
              </a:solidFill>
            </a:endParaRPr>
          </a:p>
        </p:txBody>
      </p:sp>
    </p:spTree>
    <p:extLst>
      <p:ext uri="{BB962C8B-B14F-4D97-AF65-F5344CB8AC3E}">
        <p14:creationId xmlns:p14="http://schemas.microsoft.com/office/powerpoint/2010/main" val="29979156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7">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4294967295"/>
          </p:nvPr>
        </p:nvSpPr>
        <p:spPr>
          <a:xfrm>
            <a:off x="609600" y="2221705"/>
            <a:ext cx="10972800" cy="2414589"/>
          </a:xfrm>
        </p:spPr>
        <p:txBody>
          <a:bodyPr>
            <a:normAutofit lnSpcReduction="10000"/>
          </a:bodyPr>
          <a:lstStyle/>
          <a:p>
            <a:pPr marL="514350" indent="-514350">
              <a:buFont typeface="+mj-lt"/>
              <a:buAutoNum type="arabicPeriod"/>
            </a:pPr>
            <a:r>
              <a:rPr lang="en-GB" dirty="0">
                <a:solidFill>
                  <a:srgbClr val="000000"/>
                </a:solidFill>
              </a:rPr>
              <a:t>Examine the association between tropical cyclones and educational attainment among elementary- and middle school-age students in all affected areas in the United States </a:t>
            </a:r>
          </a:p>
          <a:p>
            <a:pPr marL="514350" indent="-514350">
              <a:buFont typeface="+mj-lt"/>
              <a:buAutoNum type="arabicPeriod"/>
            </a:pPr>
            <a:r>
              <a:rPr lang="en-GB" dirty="0">
                <a:solidFill>
                  <a:srgbClr val="000000"/>
                </a:solidFill>
              </a:rPr>
              <a:t>Evaluate how the effects vary by strength of tropical cyclone and by sociodemographic composition of the student bodies and communities affected</a:t>
            </a:r>
          </a:p>
        </p:txBody>
      </p:sp>
      <p:sp>
        <p:nvSpPr>
          <p:cNvPr id="5" name="Rectangle 4">
            <a:extLst>
              <a:ext uri="{FF2B5EF4-FFF2-40B4-BE49-F238E27FC236}">
                <a16:creationId xmlns:a16="http://schemas.microsoft.com/office/drawing/2014/main" id="{FABA106E-174A-1548-8ACB-2532023157CA}"/>
              </a:ext>
            </a:extLst>
          </p:cNvPr>
          <p:cNvSpPr/>
          <p:nvPr/>
        </p:nvSpPr>
        <p:spPr>
          <a:xfrm>
            <a:off x="0" y="162632"/>
            <a:ext cx="1093076" cy="506245"/>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3200" dirty="0">
                <a:cs typeface="Arial" panose="020B0604020202020204" pitchFamily="34" charset="0"/>
              </a:rPr>
              <a:t>Aims</a:t>
            </a:r>
            <a:endParaRPr lang="en-US" sz="3600" dirty="0">
              <a:solidFill>
                <a:schemeClr val="bg1"/>
              </a:solidFill>
              <a:cs typeface="Arial" panose="020B0604020202020204" pitchFamily="34" charset="0"/>
            </a:endParaRPr>
          </a:p>
        </p:txBody>
      </p:sp>
      <p:sp>
        <p:nvSpPr>
          <p:cNvPr id="7" name="Slide Number Placeholder 6">
            <a:extLst>
              <a:ext uri="{FF2B5EF4-FFF2-40B4-BE49-F238E27FC236}">
                <a16:creationId xmlns:a16="http://schemas.microsoft.com/office/drawing/2014/main" id="{B3FD0897-571D-DB42-870E-C844B42D07A0}"/>
              </a:ext>
            </a:extLst>
          </p:cNvPr>
          <p:cNvSpPr txBox="1">
            <a:spLocks/>
          </p:cNvSpPr>
          <p:nvPr/>
        </p:nvSpPr>
        <p:spPr>
          <a:xfrm>
            <a:off x="4724400" y="6572195"/>
            <a:ext cx="2743200" cy="365125"/>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fld id="{13462B80-D853-D54A-BDC2-64B866E8EF5A}" type="slidenum">
              <a:rPr lang="en-US" smtClean="0"/>
              <a:pPr algn="ctr"/>
              <a:t>6</a:t>
            </a:fld>
            <a:endParaRPr lang="en-US" dirty="0"/>
          </a:p>
        </p:txBody>
      </p:sp>
      <p:sp>
        <p:nvSpPr>
          <p:cNvPr id="2" name="TextBox 1">
            <a:extLst>
              <a:ext uri="{FF2B5EF4-FFF2-40B4-BE49-F238E27FC236}">
                <a16:creationId xmlns:a16="http://schemas.microsoft.com/office/drawing/2014/main" id="{9062F2C3-5590-C124-0CF7-57D023E2A023}"/>
              </a:ext>
            </a:extLst>
          </p:cNvPr>
          <p:cNvSpPr txBox="1"/>
          <p:nvPr/>
        </p:nvSpPr>
        <p:spPr>
          <a:xfrm>
            <a:off x="6625652" y="6554851"/>
            <a:ext cx="5510027" cy="338554"/>
          </a:xfrm>
          <a:prstGeom prst="rect">
            <a:avLst/>
          </a:prstGeom>
          <a:noFill/>
        </p:spPr>
        <p:txBody>
          <a:bodyPr wrap="square" rtlCol="0">
            <a:spAutoFit/>
          </a:bodyPr>
          <a:lstStyle/>
          <a:p>
            <a:r>
              <a:rPr lang="en-US" sz="1600" dirty="0">
                <a:solidFill>
                  <a:srgbClr val="000000"/>
                </a:solidFill>
              </a:rPr>
              <a:t>Meltzer et al., </a:t>
            </a:r>
            <a:r>
              <a:rPr lang="en-US" sz="1600" i="1" dirty="0">
                <a:solidFill>
                  <a:srgbClr val="000000"/>
                </a:solidFill>
              </a:rPr>
              <a:t>In preparation (please do not share or distribute)</a:t>
            </a:r>
            <a:endParaRPr lang="en-US" sz="1600" dirty="0">
              <a:solidFill>
                <a:srgbClr val="000000"/>
              </a:solidFill>
            </a:endParaRPr>
          </a:p>
        </p:txBody>
      </p:sp>
    </p:spTree>
    <p:extLst>
      <p:ext uri="{BB962C8B-B14F-4D97-AF65-F5344CB8AC3E}">
        <p14:creationId xmlns:p14="http://schemas.microsoft.com/office/powerpoint/2010/main" val="405169492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38FF558F-4FEE-504B-B1ED-E8C1DDE9A213}"/>
              </a:ext>
            </a:extLst>
          </p:cNvPr>
          <p:cNvSpPr/>
          <p:nvPr/>
        </p:nvSpPr>
        <p:spPr>
          <a:xfrm>
            <a:off x="0" y="162632"/>
            <a:ext cx="9133490" cy="506245"/>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3200" dirty="0">
                <a:cs typeface="Arial" panose="020B0604020202020204" pitchFamily="34" charset="0"/>
              </a:rPr>
              <a:t>Study population, outcome and exposure assessment</a:t>
            </a:r>
            <a:endParaRPr lang="en-US" sz="3600" dirty="0">
              <a:solidFill>
                <a:schemeClr val="bg1"/>
              </a:solidFill>
              <a:cs typeface="Arial" panose="020B0604020202020204" pitchFamily="34" charset="0"/>
            </a:endParaRPr>
          </a:p>
        </p:txBody>
      </p:sp>
      <p:sp>
        <p:nvSpPr>
          <p:cNvPr id="10" name="Slide Number Placeholder 6">
            <a:extLst>
              <a:ext uri="{FF2B5EF4-FFF2-40B4-BE49-F238E27FC236}">
                <a16:creationId xmlns:a16="http://schemas.microsoft.com/office/drawing/2014/main" id="{B2B5F981-6E3A-4D42-B937-6794FA52C8A9}"/>
              </a:ext>
            </a:extLst>
          </p:cNvPr>
          <p:cNvSpPr txBox="1">
            <a:spLocks/>
          </p:cNvSpPr>
          <p:nvPr/>
        </p:nvSpPr>
        <p:spPr>
          <a:xfrm>
            <a:off x="4724400" y="6572195"/>
            <a:ext cx="2743200" cy="365125"/>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fld id="{13462B80-D853-D54A-BDC2-64B866E8EF5A}" type="slidenum">
              <a:rPr lang="en-US" smtClean="0"/>
              <a:pPr algn="ctr"/>
              <a:t>7</a:t>
            </a:fld>
            <a:endParaRPr lang="en-US" dirty="0"/>
          </a:p>
        </p:txBody>
      </p:sp>
      <p:sp>
        <p:nvSpPr>
          <p:cNvPr id="3" name="Text"/>
          <p:cNvSpPr>
            <a:spLocks noGrp="1"/>
          </p:cNvSpPr>
          <p:nvPr>
            <p:ph idx="4294967295"/>
          </p:nvPr>
        </p:nvSpPr>
        <p:spPr>
          <a:xfrm>
            <a:off x="1529255" y="1020595"/>
            <a:ext cx="9133489" cy="5199881"/>
          </a:xfrm>
        </p:spPr>
        <p:txBody>
          <a:bodyPr>
            <a:normAutofit lnSpcReduction="10000"/>
          </a:bodyPr>
          <a:lstStyle/>
          <a:p>
            <a:r>
              <a:rPr lang="en-GB" dirty="0">
                <a:solidFill>
                  <a:srgbClr val="000000"/>
                </a:solidFill>
              </a:rPr>
              <a:t>Study population</a:t>
            </a:r>
          </a:p>
          <a:p>
            <a:pPr lvl="1"/>
            <a:r>
              <a:rPr lang="en-GB" dirty="0">
                <a:solidFill>
                  <a:srgbClr val="000000"/>
                </a:solidFill>
              </a:rPr>
              <a:t>Third to eighth grade students from 2009-2018 in 2,420 counties in contiguous US</a:t>
            </a:r>
            <a:br>
              <a:rPr lang="en-GB" dirty="0">
                <a:solidFill>
                  <a:srgbClr val="000000"/>
                </a:solidFill>
              </a:rPr>
            </a:br>
            <a:endParaRPr lang="en-GB" dirty="0">
              <a:solidFill>
                <a:srgbClr val="000000"/>
              </a:solidFill>
            </a:endParaRPr>
          </a:p>
          <a:p>
            <a:r>
              <a:rPr lang="en-GB" dirty="0">
                <a:solidFill>
                  <a:srgbClr val="000000"/>
                </a:solidFill>
              </a:rPr>
              <a:t>Outcome assessment</a:t>
            </a:r>
          </a:p>
          <a:p>
            <a:pPr lvl="1"/>
            <a:r>
              <a:rPr lang="en-GB" dirty="0">
                <a:solidFill>
                  <a:srgbClr val="000000"/>
                </a:solidFill>
              </a:rPr>
              <a:t>County-level average standardized test scores in math and reading/language arts (RLA)</a:t>
            </a:r>
          </a:p>
          <a:p>
            <a:pPr lvl="1"/>
            <a:r>
              <a:rPr lang="en-GB" dirty="0">
                <a:solidFill>
                  <a:srgbClr val="000000"/>
                </a:solidFill>
              </a:rPr>
              <a:t>Stanford Educational Data Archive</a:t>
            </a:r>
            <a:br>
              <a:rPr lang="en-GB" dirty="0">
                <a:solidFill>
                  <a:srgbClr val="000000"/>
                </a:solidFill>
              </a:rPr>
            </a:br>
            <a:endParaRPr lang="en-GB" dirty="0">
              <a:solidFill>
                <a:srgbClr val="000000"/>
              </a:solidFill>
            </a:endParaRPr>
          </a:p>
          <a:p>
            <a:r>
              <a:rPr lang="en-GB" dirty="0">
                <a:solidFill>
                  <a:srgbClr val="000000"/>
                </a:solidFill>
              </a:rPr>
              <a:t>Exposure assessment</a:t>
            </a:r>
          </a:p>
          <a:p>
            <a:pPr lvl="1"/>
            <a:r>
              <a:rPr lang="en-GB" dirty="0">
                <a:solidFill>
                  <a:srgbClr val="000000"/>
                </a:solidFill>
              </a:rPr>
              <a:t>Tropical cyclone exposure</a:t>
            </a:r>
          </a:p>
          <a:p>
            <a:pPr lvl="1"/>
            <a:r>
              <a:rPr lang="en-GB" dirty="0">
                <a:solidFill>
                  <a:srgbClr val="000000"/>
                </a:solidFill>
              </a:rPr>
              <a:t>Counties with sustained maximal wind speeds</a:t>
            </a:r>
          </a:p>
          <a:p>
            <a:pPr lvl="2"/>
            <a:r>
              <a:rPr lang="en-GB" dirty="0">
                <a:solidFill>
                  <a:srgbClr val="000000"/>
                </a:solidFill>
              </a:rPr>
              <a:t>Tropical cyclones: ⩾ 34 knots</a:t>
            </a:r>
          </a:p>
          <a:p>
            <a:pPr lvl="2"/>
            <a:r>
              <a:rPr lang="en-GB" dirty="0">
                <a:solidFill>
                  <a:srgbClr val="000000"/>
                </a:solidFill>
              </a:rPr>
              <a:t>Hurricanes: ⩾ 64 knots</a:t>
            </a:r>
          </a:p>
          <a:p>
            <a:pPr marL="457200" lvl="1" indent="0">
              <a:buNone/>
            </a:pPr>
            <a:endParaRPr lang="en-GB" dirty="0">
              <a:solidFill>
                <a:srgbClr val="000000"/>
              </a:solidFill>
            </a:endParaRPr>
          </a:p>
          <a:p>
            <a:pPr lvl="2"/>
            <a:endParaRPr lang="en-GB" dirty="0">
              <a:solidFill>
                <a:srgbClr val="000000"/>
              </a:solidFill>
            </a:endParaRPr>
          </a:p>
        </p:txBody>
      </p:sp>
      <p:sp>
        <p:nvSpPr>
          <p:cNvPr id="2" name="TextBox 1">
            <a:extLst>
              <a:ext uri="{FF2B5EF4-FFF2-40B4-BE49-F238E27FC236}">
                <a16:creationId xmlns:a16="http://schemas.microsoft.com/office/drawing/2014/main" id="{DD175D02-27C0-0DF5-F613-9859E9FB8CCA}"/>
              </a:ext>
            </a:extLst>
          </p:cNvPr>
          <p:cNvSpPr txBox="1"/>
          <p:nvPr/>
        </p:nvSpPr>
        <p:spPr>
          <a:xfrm>
            <a:off x="6625652" y="6554851"/>
            <a:ext cx="5510027" cy="338554"/>
          </a:xfrm>
          <a:prstGeom prst="rect">
            <a:avLst/>
          </a:prstGeom>
          <a:noFill/>
        </p:spPr>
        <p:txBody>
          <a:bodyPr wrap="square" rtlCol="0">
            <a:spAutoFit/>
          </a:bodyPr>
          <a:lstStyle/>
          <a:p>
            <a:r>
              <a:rPr lang="en-US" sz="1600" dirty="0">
                <a:solidFill>
                  <a:srgbClr val="000000"/>
                </a:solidFill>
              </a:rPr>
              <a:t>Meltzer et al., </a:t>
            </a:r>
            <a:r>
              <a:rPr lang="en-US" sz="1600" i="1" dirty="0">
                <a:solidFill>
                  <a:srgbClr val="000000"/>
                </a:solidFill>
              </a:rPr>
              <a:t>In preparation (please do not share or distribute)</a:t>
            </a:r>
            <a:endParaRPr lang="en-US" sz="1600" dirty="0">
              <a:solidFill>
                <a:srgbClr val="000000"/>
              </a:solidFill>
            </a:endParaRPr>
          </a:p>
        </p:txBody>
      </p:sp>
    </p:spTree>
    <p:extLst>
      <p:ext uri="{BB962C8B-B14F-4D97-AF65-F5344CB8AC3E}">
        <p14:creationId xmlns:p14="http://schemas.microsoft.com/office/powerpoint/2010/main" val="272837096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nodeType="clickEffect">
                                  <p:stCondLst>
                                    <p:cond delay="0"/>
                                  </p:stCondLst>
                                  <p:childTnLst>
                                    <p:set>
                                      <p:cBhvr>
                                        <p:cTn id="42" dur="1" fill="hold">
                                          <p:stCondLst>
                                            <p:cond delay="0"/>
                                          </p:stCondLst>
                                        </p:cTn>
                                        <p:tgtEl>
                                          <p:spTgt spid="3">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4294967295"/>
          </p:nvPr>
        </p:nvSpPr>
        <p:spPr>
          <a:xfrm>
            <a:off x="998642" y="829059"/>
            <a:ext cx="10194715" cy="5199881"/>
          </a:xfrm>
        </p:spPr>
        <p:txBody>
          <a:bodyPr>
            <a:normAutofit lnSpcReduction="10000"/>
          </a:bodyPr>
          <a:lstStyle/>
          <a:p>
            <a:r>
              <a:rPr lang="en-GB" dirty="0">
                <a:solidFill>
                  <a:srgbClr val="000000"/>
                </a:solidFill>
              </a:rPr>
              <a:t>Association between average Math and RLA and tropical cyclone exposure:</a:t>
            </a:r>
          </a:p>
          <a:p>
            <a:pPr lvl="1"/>
            <a:r>
              <a:rPr lang="en-GB" dirty="0">
                <a:solidFill>
                  <a:srgbClr val="000000"/>
                </a:solidFill>
              </a:rPr>
              <a:t>Bayesian formulation of difference-in-differences model</a:t>
            </a:r>
          </a:p>
          <a:p>
            <a:pPr marL="457200" lvl="1" indent="0">
              <a:buNone/>
            </a:pPr>
            <a:endParaRPr lang="en-GB" dirty="0">
              <a:solidFill>
                <a:srgbClr val="000000"/>
              </a:solidFill>
            </a:endParaRPr>
          </a:p>
          <a:p>
            <a:r>
              <a:rPr lang="en-GB" dirty="0">
                <a:solidFill>
                  <a:srgbClr val="000000"/>
                </a:solidFill>
              </a:rPr>
              <a:t>To quantify association:</a:t>
            </a:r>
          </a:p>
          <a:p>
            <a:pPr lvl="1"/>
            <a:r>
              <a:rPr lang="en-GB" dirty="0">
                <a:solidFill>
                  <a:srgbClr val="000000"/>
                </a:solidFill>
              </a:rPr>
              <a:t>Associations </a:t>
            </a:r>
            <a:r>
              <a:rPr lang="en-US" dirty="0">
                <a:solidFill>
                  <a:srgbClr val="000000"/>
                </a:solidFill>
              </a:rPr>
              <a:t>modeled</a:t>
            </a:r>
            <a:r>
              <a:rPr lang="en-GB" dirty="0">
                <a:solidFill>
                  <a:srgbClr val="000000"/>
                </a:solidFill>
              </a:rPr>
              <a:t> by tropical cyclones and hurricanes</a:t>
            </a:r>
          </a:p>
          <a:p>
            <a:pPr lvl="1"/>
            <a:r>
              <a:rPr lang="en-GB" dirty="0">
                <a:solidFill>
                  <a:srgbClr val="000000"/>
                </a:solidFill>
              </a:rPr>
              <a:t>Associations </a:t>
            </a:r>
            <a:r>
              <a:rPr lang="en-US" dirty="0">
                <a:solidFill>
                  <a:srgbClr val="000000"/>
                </a:solidFill>
              </a:rPr>
              <a:t>modeled</a:t>
            </a:r>
            <a:r>
              <a:rPr lang="en-GB" dirty="0">
                <a:solidFill>
                  <a:srgbClr val="000000"/>
                </a:solidFill>
              </a:rPr>
              <a:t> nationally and by state</a:t>
            </a:r>
          </a:p>
          <a:p>
            <a:pPr lvl="1"/>
            <a:r>
              <a:rPr lang="en-GB" dirty="0">
                <a:solidFill>
                  <a:srgbClr val="000000"/>
                </a:solidFill>
              </a:rPr>
              <a:t>Effect modification by county and grade cohort level characteristics</a:t>
            </a:r>
            <a:br>
              <a:rPr lang="en-GB" dirty="0">
                <a:solidFill>
                  <a:srgbClr val="000000"/>
                </a:solidFill>
              </a:rPr>
            </a:br>
            <a:endParaRPr lang="en-GB" dirty="0">
              <a:solidFill>
                <a:srgbClr val="000000"/>
              </a:solidFill>
            </a:endParaRPr>
          </a:p>
          <a:p>
            <a:r>
              <a:rPr lang="en-GB" dirty="0">
                <a:solidFill>
                  <a:srgbClr val="000000"/>
                </a:solidFill>
              </a:rPr>
              <a:t>Adjusted for time-varying grade-cohort and county-level covariates:</a:t>
            </a:r>
          </a:p>
          <a:p>
            <a:pPr lvl="1"/>
            <a:r>
              <a:rPr lang="en-GB" dirty="0">
                <a:solidFill>
                  <a:srgbClr val="000000"/>
                </a:solidFill>
              </a:rPr>
              <a:t>Grade-cohort: race/ethnicity, economic disadvantage, free lunch</a:t>
            </a:r>
          </a:p>
          <a:p>
            <a:pPr lvl="1"/>
            <a:r>
              <a:rPr lang="en-GB" dirty="0">
                <a:solidFill>
                  <a:srgbClr val="000000"/>
                </a:solidFill>
              </a:rPr>
              <a:t>County: ELL students, special education students, college rate, </a:t>
            </a:r>
            <a:r>
              <a:rPr lang="en-GB">
                <a:solidFill>
                  <a:srgbClr val="000000"/>
                </a:solidFill>
              </a:rPr>
              <a:t>poverty, </a:t>
            </a:r>
            <a:r>
              <a:rPr lang="en-GB" dirty="0">
                <a:solidFill>
                  <a:srgbClr val="000000"/>
                </a:solidFill>
              </a:rPr>
              <a:t>urbanicity, single mother households</a:t>
            </a:r>
          </a:p>
        </p:txBody>
      </p:sp>
      <p:sp>
        <p:nvSpPr>
          <p:cNvPr id="5" name="Slide Number Placeholder 6">
            <a:extLst>
              <a:ext uri="{FF2B5EF4-FFF2-40B4-BE49-F238E27FC236}">
                <a16:creationId xmlns:a16="http://schemas.microsoft.com/office/drawing/2014/main" id="{7F1580F0-FB6B-9945-B226-F17279DE6087}"/>
              </a:ext>
            </a:extLst>
          </p:cNvPr>
          <p:cNvSpPr txBox="1">
            <a:spLocks/>
          </p:cNvSpPr>
          <p:nvPr/>
        </p:nvSpPr>
        <p:spPr>
          <a:xfrm>
            <a:off x="4724400" y="6572195"/>
            <a:ext cx="2743200" cy="365125"/>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fld id="{13462B80-D853-D54A-BDC2-64B866E8EF5A}" type="slidenum">
              <a:rPr lang="en-US" smtClean="0"/>
              <a:pPr algn="ctr"/>
              <a:t>8</a:t>
            </a:fld>
            <a:endParaRPr lang="en-US" dirty="0"/>
          </a:p>
        </p:txBody>
      </p:sp>
      <p:sp>
        <p:nvSpPr>
          <p:cNvPr id="7" name="Title">
            <a:extLst>
              <a:ext uri="{FF2B5EF4-FFF2-40B4-BE49-F238E27FC236}">
                <a16:creationId xmlns:a16="http://schemas.microsoft.com/office/drawing/2014/main" id="{44D31547-9329-7646-B661-5DD2B930EE99}"/>
              </a:ext>
            </a:extLst>
          </p:cNvPr>
          <p:cNvSpPr/>
          <p:nvPr/>
        </p:nvSpPr>
        <p:spPr>
          <a:xfrm>
            <a:off x="0" y="162632"/>
            <a:ext cx="2942897" cy="506245"/>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3200" dirty="0">
                <a:cs typeface="Arial" panose="020B0604020202020204" pitchFamily="34" charset="0"/>
              </a:rPr>
              <a:t>Statistical model</a:t>
            </a:r>
            <a:endParaRPr lang="en-US" sz="3600" dirty="0">
              <a:solidFill>
                <a:schemeClr val="bg1"/>
              </a:solidFill>
              <a:cs typeface="Arial" panose="020B0604020202020204" pitchFamily="34" charset="0"/>
            </a:endParaRPr>
          </a:p>
        </p:txBody>
      </p:sp>
      <p:sp>
        <p:nvSpPr>
          <p:cNvPr id="4" name="TextBox 3">
            <a:extLst>
              <a:ext uri="{FF2B5EF4-FFF2-40B4-BE49-F238E27FC236}">
                <a16:creationId xmlns:a16="http://schemas.microsoft.com/office/drawing/2014/main" id="{D475A606-E7AF-8675-E897-F632700C4DA4}"/>
              </a:ext>
            </a:extLst>
          </p:cNvPr>
          <p:cNvSpPr txBox="1"/>
          <p:nvPr/>
        </p:nvSpPr>
        <p:spPr>
          <a:xfrm>
            <a:off x="6625652" y="6554851"/>
            <a:ext cx="5510027" cy="338554"/>
          </a:xfrm>
          <a:prstGeom prst="rect">
            <a:avLst/>
          </a:prstGeom>
          <a:noFill/>
        </p:spPr>
        <p:txBody>
          <a:bodyPr wrap="square" rtlCol="0">
            <a:spAutoFit/>
          </a:bodyPr>
          <a:lstStyle/>
          <a:p>
            <a:r>
              <a:rPr lang="en-US" sz="1600" dirty="0">
                <a:solidFill>
                  <a:srgbClr val="000000"/>
                </a:solidFill>
              </a:rPr>
              <a:t>Meltzer et al., </a:t>
            </a:r>
            <a:r>
              <a:rPr lang="en-US" sz="1600" i="1" dirty="0">
                <a:solidFill>
                  <a:srgbClr val="000000"/>
                </a:solidFill>
              </a:rPr>
              <a:t>In preparation (please do not share or distribute)</a:t>
            </a:r>
            <a:endParaRPr lang="en-US" sz="1600" dirty="0">
              <a:solidFill>
                <a:srgbClr val="000000"/>
              </a:solidFill>
            </a:endParaRPr>
          </a:p>
        </p:txBody>
      </p:sp>
    </p:spTree>
    <p:extLst>
      <p:ext uri="{BB962C8B-B14F-4D97-AF65-F5344CB8AC3E}">
        <p14:creationId xmlns:p14="http://schemas.microsoft.com/office/powerpoint/2010/main" val="81827938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3">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E7650627-8300-1E52-765B-C7EC15A71A65}"/>
              </a:ext>
            </a:extLst>
          </p:cNvPr>
          <p:cNvPicPr>
            <a:picLocks noChangeAspect="1"/>
          </p:cNvPicPr>
          <p:nvPr/>
        </p:nvPicPr>
        <p:blipFill>
          <a:blip r:embed="rId2"/>
          <a:stretch>
            <a:fillRect/>
          </a:stretch>
        </p:blipFill>
        <p:spPr>
          <a:xfrm>
            <a:off x="1364317" y="0"/>
            <a:ext cx="9463366" cy="6695246"/>
          </a:xfrm>
          <a:prstGeom prst="rect">
            <a:avLst/>
          </a:prstGeom>
        </p:spPr>
      </p:pic>
      <p:sp>
        <p:nvSpPr>
          <p:cNvPr id="6" name="TextBox 5">
            <a:extLst>
              <a:ext uri="{FF2B5EF4-FFF2-40B4-BE49-F238E27FC236}">
                <a16:creationId xmlns:a16="http://schemas.microsoft.com/office/drawing/2014/main" id="{921E50A6-9393-7B5E-D8E1-E44D7CB2269F}"/>
              </a:ext>
            </a:extLst>
          </p:cNvPr>
          <p:cNvSpPr txBox="1"/>
          <p:nvPr/>
        </p:nvSpPr>
        <p:spPr>
          <a:xfrm>
            <a:off x="2086537" y="492806"/>
            <a:ext cx="8018926" cy="400110"/>
          </a:xfrm>
          <a:prstGeom prst="rect">
            <a:avLst/>
          </a:prstGeom>
          <a:noFill/>
        </p:spPr>
        <p:txBody>
          <a:bodyPr wrap="none" rtlCol="0">
            <a:spAutoFit/>
          </a:bodyPr>
          <a:lstStyle/>
          <a:p>
            <a:r>
              <a:rPr lang="en-US" sz="2000" dirty="0"/>
              <a:t>Figure 1. County-Level Tropical Cyclone and Hurricane Exposure, 2009-2018</a:t>
            </a:r>
          </a:p>
        </p:txBody>
      </p:sp>
    </p:spTree>
    <p:extLst>
      <p:ext uri="{BB962C8B-B14F-4D97-AF65-F5344CB8AC3E}">
        <p14:creationId xmlns:p14="http://schemas.microsoft.com/office/powerpoint/2010/main" val="2835405448"/>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1499</TotalTime>
  <Words>1414</Words>
  <Application>Microsoft Macintosh PowerPoint</Application>
  <PresentationFormat>Widescreen</PresentationFormat>
  <Paragraphs>452</Paragraphs>
  <Slides>17</Slides>
  <Notes>11</Notes>
  <HiddenSlides>0</HiddenSlides>
  <MMClips>1</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17</vt:i4>
      </vt:variant>
    </vt:vector>
  </HeadingPairs>
  <TitlesOfParts>
    <vt:vector size="24" baseType="lpstr">
      <vt:lpstr>Arial</vt:lpstr>
      <vt:lpstr>Calibri</vt:lpstr>
      <vt:lpstr>Calibri Light</vt:lpstr>
      <vt:lpstr>Meta OT Book</vt:lpstr>
      <vt:lpstr>Meta OT Medium</vt:lpstr>
      <vt:lpstr>Slack-Lato</vt:lpstr>
      <vt:lpstr>Office Theme</vt:lpstr>
      <vt:lpstr>Disruption to Test Scores after Tropical Cyclones in the United States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Disruption to Test Scores after Tropical Cyclones in the United States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Gabriella Meltzer</dc:creator>
  <cp:lastModifiedBy>Gabriella Meltzer</cp:lastModifiedBy>
  <cp:revision>22</cp:revision>
  <dcterms:created xsi:type="dcterms:W3CDTF">2023-08-07T21:02:54Z</dcterms:created>
  <dcterms:modified xsi:type="dcterms:W3CDTF">2023-08-31T21:38:47Z</dcterms:modified>
</cp:coreProperties>
</file>

<file path=docProps/thumbnail.jpeg>
</file>